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sldIdLst>
    <p:sldId id="256" r:id="rId2"/>
    <p:sldId id="257" r:id="rId3"/>
    <p:sldId id="258" r:id="rId4"/>
    <p:sldId id="273" r:id="rId5"/>
    <p:sldId id="260" r:id="rId6"/>
    <p:sldId id="274" r:id="rId7"/>
    <p:sldId id="278" r:id="rId8"/>
    <p:sldId id="279" r:id="rId9"/>
    <p:sldId id="261" r:id="rId10"/>
    <p:sldId id="262" r:id="rId11"/>
    <p:sldId id="263" r:id="rId12"/>
    <p:sldId id="264" r:id="rId13"/>
    <p:sldId id="272" r:id="rId14"/>
    <p:sldId id="266" r:id="rId15"/>
    <p:sldId id="268" r:id="rId16"/>
    <p:sldId id="281" r:id="rId17"/>
    <p:sldId id="280" r:id="rId18"/>
    <p:sldId id="277" r:id="rId19"/>
    <p:sldId id="269"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3545"/>
    <a:srgbClr val="3A3943"/>
    <a:srgbClr val="6E7882"/>
    <a:srgbClr val="41775D"/>
    <a:srgbClr val="607C7C"/>
    <a:srgbClr val="384651"/>
    <a:srgbClr val="25363B"/>
    <a:srgbClr val="3E5662"/>
    <a:srgbClr val="435864"/>
    <a:srgbClr val="303B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1" d="100"/>
          <a:sy n="91" d="100"/>
        </p:scale>
        <p:origin x="14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pt-BR"/>
              <a:t>Clique para editar o título Mestre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a:xfrm>
            <a:off x="3962399" y="5870575"/>
            <a:ext cx="4893958" cy="377825"/>
          </a:xfrm>
        </p:spPr>
        <p:txBody>
          <a:bodyPr/>
          <a:lstStyle/>
          <a:p>
            <a:endParaRPr lang="pt-BR"/>
          </a:p>
        </p:txBody>
      </p:sp>
      <p:sp>
        <p:nvSpPr>
          <p:cNvPr id="6" name="Slide Number Placeholder 5"/>
          <p:cNvSpPr>
            <a:spLocks noGrp="1"/>
          </p:cNvSpPr>
          <p:nvPr>
            <p:ph type="sldNum" sz="quarter" idx="12"/>
          </p:nvPr>
        </p:nvSpPr>
        <p:spPr>
          <a:xfrm>
            <a:off x="10608958" y="5870575"/>
            <a:ext cx="551167" cy="377825"/>
          </a:xfrm>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25233090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758F17-05BF-436B-AC53-892DE4BE0873}" type="datetimeFigureOut">
              <a:rPr lang="pt-BR" smtClean="0"/>
              <a:t>21/05/2019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42891240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27696418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Clique para editar os estilos de texto Mestres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014843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pt-BR"/>
              <a:t>Clique para editar o título Mestre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38524735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t-BR"/>
              <a:t>Clique para editar o título Mestre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7171137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pt-BR"/>
              <a:t>Clique para editar o título Mestre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t-BR"/>
              <a:t>Clique para editar os estilos de texto Mestres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2720498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362517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6449111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nchor="ct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846752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pt-BR"/>
              <a:t>Clique para editar o título Mestre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D4758F17-05BF-436B-AC53-892DE4BE0873}" type="datetimeFigureOut">
              <a:rPr lang="pt-BR" smtClean="0"/>
              <a:t>21/05/2019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3962346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D4758F17-05BF-436B-AC53-892DE4BE0873}" type="datetimeFigureOut">
              <a:rPr lang="pt-BR" smtClean="0"/>
              <a:t>21/05/2019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54215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D4758F17-05BF-436B-AC53-892DE4BE0873}" type="datetimeFigureOut">
              <a:rPr lang="pt-BR" smtClean="0"/>
              <a:t>21/05/2019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185075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D4758F17-05BF-436B-AC53-892DE4BE0873}" type="datetimeFigureOut">
              <a:rPr lang="pt-BR" smtClean="0"/>
              <a:t>21/05/2019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415333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D4758F17-05BF-436B-AC53-892DE4BE0873}" type="datetimeFigureOut">
              <a:rPr lang="pt-BR" smtClean="0"/>
              <a:t>21/05/2019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365233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758F17-05BF-436B-AC53-892DE4BE0873}" type="datetimeFigureOut">
              <a:rPr lang="pt-BR" smtClean="0"/>
              <a:t>21/05/2019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274730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pt-BR"/>
              <a:t>Clique para editar o título Mestre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758F17-05BF-436B-AC53-892DE4BE0873}" type="datetimeFigureOut">
              <a:rPr lang="pt-BR" smtClean="0"/>
              <a:t>21/05/2019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813037D3-2B70-46ED-B700-482AAFF210D1}" type="slidenum">
              <a:rPr lang="pt-BR" smtClean="0"/>
              <a:t>‹nº›</a:t>
            </a:fld>
            <a:endParaRPr lang="pt-BR"/>
          </a:p>
        </p:txBody>
      </p:sp>
    </p:spTree>
    <p:extLst>
      <p:ext uri="{BB962C8B-B14F-4D97-AF65-F5344CB8AC3E}">
        <p14:creationId xmlns:p14="http://schemas.microsoft.com/office/powerpoint/2010/main" val="628169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4758F17-05BF-436B-AC53-892DE4BE0873}" type="datetimeFigureOut">
              <a:rPr lang="pt-BR" smtClean="0"/>
              <a:t>21/05/2019</a:t>
            </a:fld>
            <a:endParaRPr lang="pt-BR"/>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pt-BR"/>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13037D3-2B70-46ED-B700-482AAFF210D1}" type="slidenum">
              <a:rPr lang="pt-BR" smtClean="0"/>
              <a:t>‹nº›</a:t>
            </a:fld>
            <a:endParaRPr lang="pt-BR"/>
          </a:p>
        </p:txBody>
      </p:sp>
    </p:spTree>
    <p:extLst>
      <p:ext uri="{BB962C8B-B14F-4D97-AF65-F5344CB8AC3E}">
        <p14:creationId xmlns:p14="http://schemas.microsoft.com/office/powerpoint/2010/main" val="2906073336"/>
      </p:ext>
    </p:extLst>
  </p:cSld>
  <p:clrMap bg1="dk1" tx1="lt1" bg2="dk2" tx2="lt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 id="2147483757" r:id="rId12"/>
    <p:sldLayoutId id="2147483758" r:id="rId13"/>
    <p:sldLayoutId id="2147483759" r:id="rId14"/>
    <p:sldLayoutId id="2147483760" r:id="rId15"/>
    <p:sldLayoutId id="2147483761" r:id="rId16"/>
    <p:sldLayoutId id="214748376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3.wdp"/><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DC895F7-4E59-40FB-87DD-ACE47F94C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621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A4C720E-710D-44F8-A8D7-2BAA61E1814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51000"/>
            <a:extLst>
              <a:ext uri="{28A0092B-C50C-407E-A947-70E740481C1C}">
                <a14:useLocalDpi xmlns:a14="http://schemas.microsoft.com/office/drawing/2010/main" val="0"/>
              </a:ext>
            </a:extLst>
          </a:blip>
          <a:stretch>
            <a:fillRect/>
          </a:stretch>
        </p:blipFill>
        <p:spPr>
          <a:xfrm>
            <a:off x="1588" y="893"/>
            <a:ext cx="12188825" cy="6856214"/>
          </a:xfrm>
          <a:prstGeom prst="rect">
            <a:avLst/>
          </a:prstGeom>
        </p:spPr>
      </p:pic>
      <p:pic>
        <p:nvPicPr>
          <p:cNvPr id="1026" name="Picture 2" descr="https://lh5.googleusercontent.com/xF13pyQ18jghA0YYqG17wcRctMMI7v9flJGeJ_hsNUH6VYvDg62lLi-XKBNuzwgojhUJZbWQIhbpTXBzMfXAIeEosPpspCOv52TrZ0ZIyDa27_6MvQl7bYXifiWoAs_vJOk16irX_ys">
            <a:extLst>
              <a:ext uri="{FF2B5EF4-FFF2-40B4-BE49-F238E27FC236}">
                <a16:creationId xmlns:a16="http://schemas.microsoft.com/office/drawing/2014/main" id="{FD6EB220-76D8-405D-963F-27A73E0DDB8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938" b="94188" l="9994" r="89942">
                        <a14:foregroundMark x1="34977" y1="90188" x2="34977" y2="90188"/>
                        <a14:foregroundMark x1="35302" y1="93750" x2="35302" y2="93750"/>
                        <a14:foregroundMark x1="65477" y1="94188" x2="65477" y2="94188"/>
                        <a14:foregroundMark x1="44906" y1="62187" x2="44906" y2="62187"/>
                        <a14:foregroundMark x1="51265" y1="17125" x2="51265" y2="17125"/>
                        <a14:foregroundMark x1="47242" y1="6938" x2="47242" y2="6938"/>
                        <a14:foregroundMark x1="62557" y1="10813" x2="62557" y2="10813"/>
                        <a14:foregroundMark x1="37703" y1="15125" x2="37703" y2="15125"/>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380621" y="610616"/>
            <a:ext cx="5427582" cy="563498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lh5.googleusercontent.com/xF13pyQ18jghA0YYqG17wcRctMMI7v9flJGeJ_hsNUH6VYvDg62lLi-XKBNuzwgojhUJZbWQIhbpTXBzMfXAIeEosPpspCOv52TrZ0ZIyDa27_6MvQl7bYXifiWoAs_vJOk16irX_ys">
            <a:extLst>
              <a:ext uri="{FF2B5EF4-FFF2-40B4-BE49-F238E27FC236}">
                <a16:creationId xmlns:a16="http://schemas.microsoft.com/office/drawing/2014/main" id="{0A63A404-6FED-430F-8900-07C302FF47A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938" b="94188" l="9994" r="89942">
                        <a14:foregroundMark x1="34977" y1="90188" x2="34977" y2="90188"/>
                        <a14:foregroundMark x1="35302" y1="93750" x2="35302" y2="93750"/>
                        <a14:foregroundMark x1="65477" y1="94188" x2="65477" y2="94188"/>
                        <a14:foregroundMark x1="44906" y1="62187" x2="44906" y2="62187"/>
                        <a14:foregroundMark x1="51265" y1="17125" x2="51265" y2="17125"/>
                        <a14:foregroundMark x1="47242" y1="6938" x2="47242" y2="6938"/>
                        <a14:foregroundMark x1="62557" y1="10813" x2="62557" y2="10813"/>
                        <a14:foregroundMark x1="37703" y1="15125" x2="37703" y2="15125"/>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380621" y="608830"/>
            <a:ext cx="5427582" cy="563498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lh5.googleusercontent.com/xF13pyQ18jghA0YYqG17wcRctMMI7v9flJGeJ_hsNUH6VYvDg62lLi-XKBNuzwgojhUJZbWQIhbpTXBzMfXAIeEosPpspCOv52TrZ0ZIyDa27_6MvQl7bYXifiWoAs_vJOk16irX_ys">
            <a:extLst>
              <a:ext uri="{FF2B5EF4-FFF2-40B4-BE49-F238E27FC236}">
                <a16:creationId xmlns:a16="http://schemas.microsoft.com/office/drawing/2014/main" id="{37859CBD-4799-48EF-BAA2-532392E78C0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938" b="94188" l="9994" r="89942">
                        <a14:foregroundMark x1="34977" y1="90188" x2="34977" y2="90188"/>
                        <a14:foregroundMark x1="35302" y1="93750" x2="35302" y2="93750"/>
                        <a14:foregroundMark x1="65477" y1="94188" x2="65477" y2="94188"/>
                        <a14:foregroundMark x1="44906" y1="62187" x2="44906" y2="62187"/>
                        <a14:foregroundMark x1="51265" y1="17125" x2="51265" y2="17125"/>
                        <a14:foregroundMark x1="47242" y1="6938" x2="47242" y2="6938"/>
                        <a14:foregroundMark x1="62557" y1="10813" x2="62557" y2="10813"/>
                        <a14:foregroundMark x1="37703" y1="15125" x2="37703" y2="15125"/>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380621" y="607044"/>
            <a:ext cx="5427582" cy="563498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a:extLst>
              <a:ext uri="{FF2B5EF4-FFF2-40B4-BE49-F238E27FC236}">
                <a16:creationId xmlns:a16="http://schemas.microsoft.com/office/drawing/2014/main" id="{0F96DD43-D6F3-412D-89AC-7D1C9C553E67}"/>
              </a:ext>
            </a:extLst>
          </p:cNvPr>
          <p:cNvSpPr/>
          <p:nvPr/>
        </p:nvSpPr>
        <p:spPr>
          <a:xfrm>
            <a:off x="-70583" y="1787"/>
            <a:ext cx="12259408" cy="6856213"/>
          </a:xfrm>
          <a:prstGeom prst="rect">
            <a:avLst/>
          </a:prstGeom>
          <a:solidFill>
            <a:srgbClr val="3735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Picture 2" descr="https://lh5.googleusercontent.com/xF13pyQ18jghA0YYqG17wcRctMMI7v9flJGeJ_hsNUH6VYvDg62lLi-XKBNuzwgojhUJZbWQIhbpTXBzMfXAIeEosPpspCOv52TrZ0ZIyDa27_6MvQl7bYXifiWoAs_vJOk16irX_ys">
            <a:extLst>
              <a:ext uri="{FF2B5EF4-FFF2-40B4-BE49-F238E27FC236}">
                <a16:creationId xmlns:a16="http://schemas.microsoft.com/office/drawing/2014/main" id="{EAEADFF2-16B6-49CA-87A9-FFA3F86C783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938" b="94188" l="9994" r="89942">
                        <a14:foregroundMark x1="34977" y1="90188" x2="34977" y2="90188"/>
                        <a14:foregroundMark x1="35302" y1="93750" x2="35302" y2="93750"/>
                        <a14:foregroundMark x1="65477" y1="94188" x2="65477" y2="94188"/>
                        <a14:foregroundMark x1="44906" y1="62187" x2="44906" y2="62187"/>
                        <a14:foregroundMark x1="51265" y1="17125" x2="51265" y2="17125"/>
                        <a14:foregroundMark x1="47242" y1="6938" x2="47242" y2="6938"/>
                        <a14:foregroundMark x1="62557" y1="10813" x2="62557" y2="10813"/>
                        <a14:foregroundMark x1="37703" y1="15125" x2="37703" y2="15125"/>
                      </a14:backgroundRemoval>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3380621" y="605258"/>
            <a:ext cx="5427582" cy="5634982"/>
          </a:xfrm>
          <a:prstGeom prst="rect">
            <a:avLst/>
          </a:prstGeom>
          <a:noFill/>
          <a:effectLst>
            <a:glow>
              <a:schemeClr val="bg1"/>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224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Conceito de criação</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761630" y="1017676"/>
            <a:ext cx="10668739" cy="4944861"/>
          </a:xfrm>
        </p:spPr>
        <p:txBody>
          <a:bodyPr>
            <a:normAutofit/>
          </a:bodyPr>
          <a:lstStyle/>
          <a:p>
            <a:pPr marL="0" indent="0" algn="just">
              <a:buNone/>
            </a:pPr>
            <a:endParaRPr lang="pt-BR" dirty="0">
              <a:latin typeface="Orkney" panose="00000500000000000000" pitchFamily="50" charset="0"/>
            </a:endParaRPr>
          </a:p>
          <a:p>
            <a:pPr marL="0" indent="0" algn="ctr">
              <a:buNone/>
            </a:pPr>
            <a:r>
              <a:rPr lang="pt-BR" sz="3600" dirty="0">
                <a:latin typeface="Orkney" panose="00000500000000000000" pitchFamily="50" charset="0"/>
              </a:rPr>
              <a:t>“Experiência imersiva em primeira pessoa de como supostamente é o contato com alienígenas.”</a:t>
            </a:r>
          </a:p>
          <a:p>
            <a:pPr marL="0" indent="0" algn="just">
              <a:buNone/>
            </a:pPr>
            <a:endParaRPr lang="pt-BR" dirty="0">
              <a:latin typeface="Orkney" panose="00000500000000000000" pitchFamily="50" charset="0"/>
            </a:endParaRPr>
          </a:p>
        </p:txBody>
      </p:sp>
    </p:spTree>
    <p:extLst>
      <p:ext uri="{BB962C8B-B14F-4D97-AF65-F5344CB8AC3E}">
        <p14:creationId xmlns:p14="http://schemas.microsoft.com/office/powerpoint/2010/main" val="250612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produto</a:t>
            </a:r>
          </a:p>
        </p:txBody>
      </p:sp>
      <p:pic>
        <p:nvPicPr>
          <p:cNvPr id="11268" name="Picture 4" descr="Imagem relacionada">
            <a:extLst>
              <a:ext uri="{FF2B5EF4-FFF2-40B4-BE49-F238E27FC236}">
                <a16:creationId xmlns:a16="http://schemas.microsoft.com/office/drawing/2014/main" id="{EDDDDB02-1E5E-4EA3-A05A-0A7449B1845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42720" y="1411368"/>
            <a:ext cx="9123680" cy="513207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CA706C0-CE34-440F-A821-B610994D4821}"/>
              </a:ext>
            </a:extLst>
          </p:cNvPr>
          <p:cNvSpPr/>
          <p:nvPr/>
        </p:nvSpPr>
        <p:spPr>
          <a:xfrm>
            <a:off x="2550160" y="5704092"/>
            <a:ext cx="6949440" cy="707886"/>
          </a:xfrm>
          <a:prstGeom prst="rect">
            <a:avLst/>
          </a:prstGeom>
        </p:spPr>
        <p:txBody>
          <a:bodyPr wrap="square">
            <a:spAutoFit/>
          </a:bodyPr>
          <a:lstStyle/>
          <a:p>
            <a:pPr algn="ctr"/>
            <a:r>
              <a:rPr lang="pt-BR" sz="2000" b="1" dirty="0">
                <a:latin typeface="Orkney" panose="00000500000000000000" pitchFamily="50" charset="0"/>
              </a:rPr>
              <a:t>CAVE (</a:t>
            </a:r>
            <a:r>
              <a:rPr lang="pt-BR" sz="2000" b="1" dirty="0" err="1">
                <a:latin typeface="Orkney" panose="00000500000000000000" pitchFamily="50" charset="0"/>
              </a:rPr>
              <a:t>Automatic</a:t>
            </a:r>
            <a:r>
              <a:rPr lang="pt-BR" sz="2000" b="1" dirty="0">
                <a:latin typeface="Orkney" panose="00000500000000000000" pitchFamily="50" charset="0"/>
              </a:rPr>
              <a:t> Virtual </a:t>
            </a:r>
            <a:r>
              <a:rPr lang="pt-BR" sz="2000" b="1" dirty="0" err="1">
                <a:latin typeface="Orkney" panose="00000500000000000000" pitchFamily="50" charset="0"/>
              </a:rPr>
              <a:t>Environment</a:t>
            </a:r>
            <a:r>
              <a:rPr lang="pt-BR" sz="2000" b="1" dirty="0">
                <a:latin typeface="Orkney" panose="00000500000000000000" pitchFamily="50" charset="0"/>
              </a:rPr>
              <a:t> – Ambiente Automático Virtual de Caverna)</a:t>
            </a:r>
          </a:p>
        </p:txBody>
      </p:sp>
    </p:spTree>
    <p:extLst>
      <p:ext uri="{BB962C8B-B14F-4D97-AF65-F5344CB8AC3E}">
        <p14:creationId xmlns:p14="http://schemas.microsoft.com/office/powerpoint/2010/main" val="35621808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marca</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1" y="1340529"/>
            <a:ext cx="10668739" cy="4944861"/>
          </a:xfrm>
        </p:spPr>
        <p:txBody>
          <a:bodyPr>
            <a:normAutofit/>
          </a:bodyPr>
          <a:lstStyle/>
          <a:p>
            <a:pPr marL="0" indent="0" algn="just">
              <a:buNone/>
            </a:pPr>
            <a:r>
              <a:rPr lang="pt-BR" dirty="0">
                <a:latin typeface="Orkney" panose="00000500000000000000" pitchFamily="50" charset="0"/>
              </a:rPr>
              <a:t>   </a:t>
            </a:r>
          </a:p>
        </p:txBody>
      </p:sp>
      <p:grpSp>
        <p:nvGrpSpPr>
          <p:cNvPr id="5" name="Agrupar 4">
            <a:extLst>
              <a:ext uri="{FF2B5EF4-FFF2-40B4-BE49-F238E27FC236}">
                <a16:creationId xmlns:a16="http://schemas.microsoft.com/office/drawing/2014/main" id="{37DF2E92-A0F9-471F-8701-8C4180FD3191}"/>
              </a:ext>
            </a:extLst>
          </p:cNvPr>
          <p:cNvGrpSpPr/>
          <p:nvPr/>
        </p:nvGrpSpPr>
        <p:grpSpPr>
          <a:xfrm>
            <a:off x="1875099" y="1682485"/>
            <a:ext cx="8441802" cy="4492443"/>
            <a:chOff x="1958511" y="1874632"/>
            <a:chExt cx="7662169" cy="3978000"/>
          </a:xfrm>
        </p:grpSpPr>
        <p:pic>
          <p:nvPicPr>
            <p:cNvPr id="4101" name="Picture 5" descr="https://lh5.googleusercontent.com/xF13pyQ18jghA0YYqG17wcRctMMI7v9flJGeJ_hsNUH6VYvDg62lLi-XKBNuzwgojhUJZbWQIhbpTXBzMfXAIeEosPpspCOv52TrZ0ZIyDa27_6MvQl7bYXifiWoAs_vJOk16irX_ys">
              <a:extLst>
                <a:ext uri="{FF2B5EF4-FFF2-40B4-BE49-F238E27FC236}">
                  <a16:creationId xmlns:a16="http://schemas.microsoft.com/office/drawing/2014/main" id="{BF21F6C9-5BDD-4F40-9F2F-B20885F970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511" y="1874632"/>
              <a:ext cx="3830857" cy="39775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4102" name="Picture 6" descr="https://lh6.googleusercontent.com/XL0xl3-89ME5PpRRfpY92IZhFZ-PW1gp7_GAKzJax4d-OyhcCP762IwDQiyz9aBH9P9TSTp5-57F0XS7OcopAp48nB1M9rKoo4q18JKeyMUVFhunwwLyl8vDuRz5Jtg5UkPS5r48f4A">
              <a:extLst>
                <a:ext uri="{FF2B5EF4-FFF2-40B4-BE49-F238E27FC236}">
                  <a16:creationId xmlns:a16="http://schemas.microsoft.com/office/drawing/2014/main" id="{F1C6199F-D503-40B2-8EDB-5B1C52DFB6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9368" y="1874632"/>
              <a:ext cx="3831312" cy="397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4404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Paleta de cores</a:t>
            </a:r>
          </a:p>
        </p:txBody>
      </p:sp>
      <p:pic>
        <p:nvPicPr>
          <p:cNvPr id="5" name="Imagem 4">
            <a:extLst>
              <a:ext uri="{FF2B5EF4-FFF2-40B4-BE49-F238E27FC236}">
                <a16:creationId xmlns:a16="http://schemas.microsoft.com/office/drawing/2014/main" id="{0E252E21-F88E-43D9-93A0-FEB27A55C1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400" y="266997"/>
            <a:ext cx="9313762" cy="6648094"/>
          </a:xfrm>
          <a:prstGeom prst="rect">
            <a:avLst/>
          </a:prstGeom>
        </p:spPr>
      </p:pic>
    </p:spTree>
    <p:extLst>
      <p:ext uri="{BB962C8B-B14F-4D97-AF65-F5344CB8AC3E}">
        <p14:creationId xmlns:p14="http://schemas.microsoft.com/office/powerpoint/2010/main" val="293201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tipografia</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1" y="1559838"/>
            <a:ext cx="10668739" cy="4944861"/>
          </a:xfrm>
        </p:spPr>
        <p:txBody>
          <a:bodyPr>
            <a:normAutofit/>
          </a:bodyPr>
          <a:lstStyle/>
          <a:p>
            <a:pPr marL="0" indent="0" algn="ctr">
              <a:buNone/>
            </a:pPr>
            <a:r>
              <a:rPr lang="pt-BR" sz="2000" b="1" dirty="0">
                <a:latin typeface="Orkney" panose="00000500000000000000" pitchFamily="50" charset="0"/>
              </a:rPr>
              <a:t>Fonte titular primária: </a:t>
            </a:r>
            <a:r>
              <a:rPr lang="pt-BR" sz="2000" b="1" dirty="0">
                <a:solidFill>
                  <a:srgbClr val="FF0000"/>
                </a:solidFill>
                <a:latin typeface="Orkney" panose="00000500000000000000" pitchFamily="50" charset="0"/>
              </a:rPr>
              <a:t>Integral CF </a:t>
            </a:r>
            <a:r>
              <a:rPr lang="pt-BR" sz="2000" b="1" dirty="0" err="1">
                <a:solidFill>
                  <a:srgbClr val="FF0000"/>
                </a:solidFill>
                <a:latin typeface="Orkney" panose="00000500000000000000" pitchFamily="50" charset="0"/>
              </a:rPr>
              <a:t>Bold</a:t>
            </a:r>
            <a:endParaRPr lang="pt-BR" sz="2000" b="1" dirty="0">
              <a:solidFill>
                <a:srgbClr val="FF0000"/>
              </a:solidFill>
              <a:latin typeface="Orkney" panose="00000500000000000000" pitchFamily="50" charset="0"/>
            </a:endParaRPr>
          </a:p>
          <a:p>
            <a:pPr marL="0" indent="0" algn="just">
              <a:buNone/>
            </a:pPr>
            <a:r>
              <a:rPr lang="pt-BR" sz="4000" b="1" dirty="0" err="1">
                <a:latin typeface="Integral CF Bold" panose="00000800000000000000" pitchFamily="50" charset="0"/>
              </a:rPr>
              <a:t>AÀábcçdêfghijklmnopqrstuvwxyz</a:t>
            </a:r>
            <a:r>
              <a:rPr lang="pt-BR" sz="4000" b="1" dirty="0">
                <a:latin typeface="Integral CF Bold" panose="00000800000000000000" pitchFamily="50" charset="0"/>
              </a:rPr>
              <a:t>&amp;%#@*+=/¨°[]{}&lt;&gt;.,:;|\””_?!()0123456789 </a:t>
            </a:r>
            <a:endParaRPr lang="pt-BR" sz="2400" b="1" dirty="0">
              <a:latin typeface="Orkney" panose="00000500000000000000" pitchFamily="50" charset="0"/>
            </a:endParaRPr>
          </a:p>
          <a:p>
            <a:pPr marL="0" indent="0" algn="ctr">
              <a:buNone/>
            </a:pPr>
            <a:r>
              <a:rPr lang="pt-BR" sz="2000" b="1" dirty="0">
                <a:latin typeface="Orkney" panose="00000500000000000000" pitchFamily="50" charset="0"/>
              </a:rPr>
              <a:t>Fonte descritiva secundária: </a:t>
            </a:r>
            <a:r>
              <a:rPr lang="pt-BR" sz="2000" b="1" dirty="0" err="1">
                <a:solidFill>
                  <a:srgbClr val="FF0000"/>
                </a:solidFill>
                <a:latin typeface="Orkney" panose="00000500000000000000" pitchFamily="50" charset="0"/>
              </a:rPr>
              <a:t>Orkney</a:t>
            </a:r>
            <a:endParaRPr lang="pt-BR" sz="2000" b="1" dirty="0">
              <a:solidFill>
                <a:srgbClr val="FF0000"/>
              </a:solidFill>
              <a:latin typeface="Orkney" panose="00000500000000000000" pitchFamily="50" charset="0"/>
            </a:endParaRPr>
          </a:p>
          <a:p>
            <a:pPr marL="0" indent="0" algn="just">
              <a:buNone/>
            </a:pPr>
            <a:r>
              <a:rPr lang="pt-BR" sz="3600" b="1" dirty="0" err="1">
                <a:latin typeface="Orkney" panose="00000500000000000000" pitchFamily="50" charset="0"/>
              </a:rPr>
              <a:t>AÀBCDEFGHIJKLMNOPQRSTUVWXYZábcçdêfghijklmnopqrstuvwxyz</a:t>
            </a:r>
            <a:r>
              <a:rPr lang="pt-BR" sz="3600" b="1" dirty="0">
                <a:latin typeface="Orkney" panose="00000500000000000000" pitchFamily="50" charset="0"/>
              </a:rPr>
              <a:t>&amp;%#@*+=/¨°[]{}&lt;&gt;.,:;|\””_?!()0123456789 </a:t>
            </a:r>
          </a:p>
          <a:p>
            <a:pPr marL="0" indent="0" algn="just">
              <a:buNone/>
            </a:pPr>
            <a:endParaRPr lang="pt-BR" sz="2400" b="1" dirty="0">
              <a:latin typeface="Orkney" panose="00000500000000000000" pitchFamily="50" charset="0"/>
            </a:endParaRPr>
          </a:p>
        </p:txBody>
      </p:sp>
    </p:spTree>
    <p:extLst>
      <p:ext uri="{BB962C8B-B14F-4D97-AF65-F5344CB8AC3E}">
        <p14:creationId xmlns:p14="http://schemas.microsoft.com/office/powerpoint/2010/main" val="21894789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Projeto de interface</a:t>
            </a:r>
          </a:p>
        </p:txBody>
      </p:sp>
      <p:pic>
        <p:nvPicPr>
          <p:cNvPr id="24" name="Imagem 23">
            <a:extLst>
              <a:ext uri="{FF2B5EF4-FFF2-40B4-BE49-F238E27FC236}">
                <a16:creationId xmlns:a16="http://schemas.microsoft.com/office/drawing/2014/main" id="{5C11473B-02CD-4D18-873E-4FB5AC19F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7964" y="1448078"/>
            <a:ext cx="2312878" cy="4672550"/>
          </a:xfrm>
          <a:prstGeom prst="rect">
            <a:avLst/>
          </a:prstGeom>
          <a:effectLst>
            <a:outerShdw blurRad="50800" dist="38100" dir="13500000" algn="br" rotWithShape="0">
              <a:prstClr val="black">
                <a:alpha val="40000"/>
              </a:prstClr>
            </a:outerShdw>
          </a:effectLst>
        </p:spPr>
      </p:pic>
      <p:sp>
        <p:nvSpPr>
          <p:cNvPr id="25" name="CaixaDeTexto 24">
            <a:extLst>
              <a:ext uri="{FF2B5EF4-FFF2-40B4-BE49-F238E27FC236}">
                <a16:creationId xmlns:a16="http://schemas.microsoft.com/office/drawing/2014/main" id="{94876654-3CF0-49B0-B7A6-28EEC9942604}"/>
              </a:ext>
            </a:extLst>
          </p:cNvPr>
          <p:cNvSpPr txBox="1"/>
          <p:nvPr/>
        </p:nvSpPr>
        <p:spPr>
          <a:xfrm>
            <a:off x="7723077" y="2151279"/>
            <a:ext cx="3783122" cy="2677656"/>
          </a:xfrm>
          <a:prstGeom prst="rect">
            <a:avLst/>
          </a:prstGeom>
          <a:noFill/>
        </p:spPr>
        <p:txBody>
          <a:bodyPr wrap="square" rtlCol="0">
            <a:spAutoFit/>
          </a:bodyPr>
          <a:lstStyle/>
          <a:p>
            <a:pPr algn="just"/>
            <a:endParaRPr lang="pt-BR" sz="2400" dirty="0"/>
          </a:p>
          <a:p>
            <a:pPr algn="just"/>
            <a:r>
              <a:rPr lang="pt-BR" sz="2400" b="1" dirty="0"/>
              <a:t>Ligar/Desligar: </a:t>
            </a:r>
            <a:r>
              <a:rPr lang="pt-BR" sz="2400" dirty="0"/>
              <a:t>A projeção fica em stand-by aguardando a ação do usuário. A projeção inicia quando o botão é ativado e para quando desativado</a:t>
            </a:r>
            <a:endParaRPr lang="pt-BR" sz="2400" b="1" dirty="0"/>
          </a:p>
        </p:txBody>
      </p:sp>
      <p:cxnSp>
        <p:nvCxnSpPr>
          <p:cNvPr id="27" name="Conector de Seta Reta 26">
            <a:extLst>
              <a:ext uri="{FF2B5EF4-FFF2-40B4-BE49-F238E27FC236}">
                <a16:creationId xmlns:a16="http://schemas.microsoft.com/office/drawing/2014/main" id="{D9CFB5B0-411F-46EC-A906-39C06B8FBE8A}"/>
              </a:ext>
            </a:extLst>
          </p:cNvPr>
          <p:cNvCxnSpPr>
            <a:cxnSpLocks/>
          </p:cNvCxnSpPr>
          <p:nvPr/>
        </p:nvCxnSpPr>
        <p:spPr>
          <a:xfrm>
            <a:off x="6720842" y="3210560"/>
            <a:ext cx="9448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Retângulo 29">
            <a:extLst>
              <a:ext uri="{FF2B5EF4-FFF2-40B4-BE49-F238E27FC236}">
                <a16:creationId xmlns:a16="http://schemas.microsoft.com/office/drawing/2014/main" id="{C3B7B454-D0B2-4D91-8147-F94F01032075}"/>
              </a:ext>
            </a:extLst>
          </p:cNvPr>
          <p:cNvSpPr/>
          <p:nvPr/>
        </p:nvSpPr>
        <p:spPr>
          <a:xfrm>
            <a:off x="539133" y="2686071"/>
            <a:ext cx="2923951" cy="2308324"/>
          </a:xfrm>
          <a:prstGeom prst="rect">
            <a:avLst/>
          </a:prstGeom>
        </p:spPr>
        <p:txBody>
          <a:bodyPr wrap="square">
            <a:spAutoFit/>
          </a:bodyPr>
          <a:lstStyle/>
          <a:p>
            <a:pPr algn="just"/>
            <a:r>
              <a:rPr lang="pt-BR" sz="2400" b="1" dirty="0"/>
              <a:t>Botão 1: </a:t>
            </a:r>
            <a:r>
              <a:rPr lang="pt-BR" sz="2400" dirty="0"/>
              <a:t>Confirmação de escolha Opção 1</a:t>
            </a:r>
          </a:p>
          <a:p>
            <a:pPr algn="just"/>
            <a:endParaRPr lang="pt-BR" sz="2400" dirty="0"/>
          </a:p>
          <a:p>
            <a:pPr algn="just"/>
            <a:endParaRPr lang="pt-BR" sz="2400" dirty="0"/>
          </a:p>
          <a:p>
            <a:pPr algn="just"/>
            <a:r>
              <a:rPr lang="pt-BR" sz="2400" b="1" dirty="0"/>
              <a:t>Botão 2: </a:t>
            </a:r>
            <a:r>
              <a:rPr lang="pt-BR" sz="2400" dirty="0"/>
              <a:t>Confirmação de escolha Opção 2</a:t>
            </a:r>
          </a:p>
        </p:txBody>
      </p:sp>
      <p:cxnSp>
        <p:nvCxnSpPr>
          <p:cNvPr id="31" name="Conector de Seta Reta 30">
            <a:extLst>
              <a:ext uri="{FF2B5EF4-FFF2-40B4-BE49-F238E27FC236}">
                <a16:creationId xmlns:a16="http://schemas.microsoft.com/office/drawing/2014/main" id="{F3E56155-A7CD-49B7-AE55-0F9E5E3FA54F}"/>
              </a:ext>
            </a:extLst>
          </p:cNvPr>
          <p:cNvCxnSpPr>
            <a:cxnSpLocks/>
          </p:cNvCxnSpPr>
          <p:nvPr/>
        </p:nvCxnSpPr>
        <p:spPr>
          <a:xfrm flipH="1" flipV="1">
            <a:off x="3463084" y="3027680"/>
            <a:ext cx="944880" cy="182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de Seta Reta 31">
            <a:extLst>
              <a:ext uri="{FF2B5EF4-FFF2-40B4-BE49-F238E27FC236}">
                <a16:creationId xmlns:a16="http://schemas.microsoft.com/office/drawing/2014/main" id="{B47949B3-0686-458F-AEF3-60F31C8122D2}"/>
              </a:ext>
            </a:extLst>
          </p:cNvPr>
          <p:cNvCxnSpPr>
            <a:cxnSpLocks/>
          </p:cNvCxnSpPr>
          <p:nvPr/>
        </p:nvCxnSpPr>
        <p:spPr>
          <a:xfrm flipH="1">
            <a:off x="3463084" y="4074160"/>
            <a:ext cx="853440" cy="1727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090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a:latin typeface="Integral CF Bold" panose="00000800000000000000" pitchFamily="50" charset="0"/>
              </a:rPr>
              <a:t>Projeto de interface</a:t>
            </a:r>
            <a:endParaRPr lang="pt-BR" sz="5400" dirty="0">
              <a:latin typeface="Integral CF Bold" panose="00000800000000000000" pitchFamily="50" charset="0"/>
            </a:endParaRPr>
          </a:p>
        </p:txBody>
      </p:sp>
      <p:pic>
        <p:nvPicPr>
          <p:cNvPr id="5" name="Imagem 4">
            <a:extLst>
              <a:ext uri="{FF2B5EF4-FFF2-40B4-BE49-F238E27FC236}">
                <a16:creationId xmlns:a16="http://schemas.microsoft.com/office/drawing/2014/main" id="{DC5B1C0A-3B38-4096-A506-ACA72B62DB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105" y="1668583"/>
            <a:ext cx="2186510" cy="4417258"/>
          </a:xfrm>
          <a:prstGeom prst="rect">
            <a:avLst/>
          </a:prstGeom>
          <a:effectLst>
            <a:outerShdw blurRad="50800" dist="38100" dir="5400000" algn="t" rotWithShape="0">
              <a:prstClr val="black">
                <a:alpha val="40000"/>
              </a:prstClr>
            </a:outerShdw>
          </a:effectLst>
        </p:spPr>
      </p:pic>
      <p:pic>
        <p:nvPicPr>
          <p:cNvPr id="7" name="Imagem 6">
            <a:extLst>
              <a:ext uri="{FF2B5EF4-FFF2-40B4-BE49-F238E27FC236}">
                <a16:creationId xmlns:a16="http://schemas.microsoft.com/office/drawing/2014/main" id="{12AC052A-18AD-478A-8325-D76BFA550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9625" y="1688903"/>
            <a:ext cx="2186510" cy="4417258"/>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395437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Projeto de informação</a:t>
            </a:r>
          </a:p>
        </p:txBody>
      </p:sp>
      <p:grpSp>
        <p:nvGrpSpPr>
          <p:cNvPr id="14" name="Agrupar 13">
            <a:extLst>
              <a:ext uri="{FF2B5EF4-FFF2-40B4-BE49-F238E27FC236}">
                <a16:creationId xmlns:a16="http://schemas.microsoft.com/office/drawing/2014/main" id="{D9EBF87B-AE4A-48F8-95E4-CC78035EF461}"/>
              </a:ext>
            </a:extLst>
          </p:cNvPr>
          <p:cNvGrpSpPr/>
          <p:nvPr/>
        </p:nvGrpSpPr>
        <p:grpSpPr>
          <a:xfrm>
            <a:off x="416575" y="2556603"/>
            <a:ext cx="7685704" cy="3647428"/>
            <a:chOff x="1154869" y="1363773"/>
            <a:chExt cx="9936162" cy="4852469"/>
          </a:xfrm>
        </p:grpSpPr>
        <p:pic>
          <p:nvPicPr>
            <p:cNvPr id="9" name="Imagem 8">
              <a:extLst>
                <a:ext uri="{FF2B5EF4-FFF2-40B4-BE49-F238E27FC236}">
                  <a16:creationId xmlns:a16="http://schemas.microsoft.com/office/drawing/2014/main" id="{A213E5B0-DE4A-4B4D-9B6D-822B063F5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869" y="1809558"/>
              <a:ext cx="9936162" cy="4406684"/>
            </a:xfrm>
            <a:prstGeom prst="rect">
              <a:avLst/>
            </a:prstGeom>
          </p:spPr>
        </p:pic>
        <p:sp>
          <p:nvSpPr>
            <p:cNvPr id="10" name="Fluxograma: Conector 9">
              <a:extLst>
                <a:ext uri="{FF2B5EF4-FFF2-40B4-BE49-F238E27FC236}">
                  <a16:creationId xmlns:a16="http://schemas.microsoft.com/office/drawing/2014/main" id="{CD34BA19-E618-4F62-B8F7-E25D1228D4B5}"/>
                </a:ext>
              </a:extLst>
            </p:cNvPr>
            <p:cNvSpPr/>
            <p:nvPr/>
          </p:nvSpPr>
          <p:spPr>
            <a:xfrm>
              <a:off x="4681855" y="1363773"/>
              <a:ext cx="393484" cy="39213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6" name="Fluxograma: Conector 15">
              <a:extLst>
                <a:ext uri="{FF2B5EF4-FFF2-40B4-BE49-F238E27FC236}">
                  <a16:creationId xmlns:a16="http://schemas.microsoft.com/office/drawing/2014/main" id="{6298CDAC-0A3F-462B-89BF-D4A444210920}"/>
                </a:ext>
              </a:extLst>
            </p:cNvPr>
            <p:cNvSpPr/>
            <p:nvPr/>
          </p:nvSpPr>
          <p:spPr>
            <a:xfrm>
              <a:off x="7048948" y="1550846"/>
              <a:ext cx="393484" cy="39213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7" name="Fluxograma: Conector 16">
              <a:extLst>
                <a:ext uri="{FF2B5EF4-FFF2-40B4-BE49-F238E27FC236}">
                  <a16:creationId xmlns:a16="http://schemas.microsoft.com/office/drawing/2014/main" id="{BD1E7561-9FF9-474F-AB7D-9FBBBBE41EC6}"/>
                </a:ext>
              </a:extLst>
            </p:cNvPr>
            <p:cNvSpPr/>
            <p:nvPr/>
          </p:nvSpPr>
          <p:spPr>
            <a:xfrm>
              <a:off x="2708246" y="1667579"/>
              <a:ext cx="393484" cy="39213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sp>
          <p:nvSpPr>
            <p:cNvPr id="18" name="Fluxograma: Conector 17">
              <a:extLst>
                <a:ext uri="{FF2B5EF4-FFF2-40B4-BE49-F238E27FC236}">
                  <a16:creationId xmlns:a16="http://schemas.microsoft.com/office/drawing/2014/main" id="{508D89FE-662B-445D-8094-CE776A0ACD83}"/>
                </a:ext>
              </a:extLst>
            </p:cNvPr>
            <p:cNvSpPr/>
            <p:nvPr/>
          </p:nvSpPr>
          <p:spPr>
            <a:xfrm>
              <a:off x="5702516" y="2060575"/>
              <a:ext cx="393484" cy="392130"/>
            </a:xfrm>
            <a:prstGeom prst="flowChart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pt-BR"/>
            </a:p>
          </p:txBody>
        </p:sp>
      </p:grpSp>
      <p:cxnSp>
        <p:nvCxnSpPr>
          <p:cNvPr id="19" name="Conector de Seta Reta 18">
            <a:extLst>
              <a:ext uri="{FF2B5EF4-FFF2-40B4-BE49-F238E27FC236}">
                <a16:creationId xmlns:a16="http://schemas.microsoft.com/office/drawing/2014/main" id="{3828EF9B-4685-448D-B42C-9CBD00E03CF7}"/>
              </a:ext>
            </a:extLst>
          </p:cNvPr>
          <p:cNvCxnSpPr>
            <a:cxnSpLocks/>
          </p:cNvCxnSpPr>
          <p:nvPr/>
        </p:nvCxnSpPr>
        <p:spPr>
          <a:xfrm flipV="1">
            <a:off x="3530278" y="1856469"/>
            <a:ext cx="4572001" cy="7001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FAD5E3FD-BD2C-43DE-B97A-3D3BA7DC2631}"/>
              </a:ext>
            </a:extLst>
          </p:cNvPr>
          <p:cNvCxnSpPr>
            <a:cxnSpLocks/>
          </p:cNvCxnSpPr>
          <p:nvPr/>
        </p:nvCxnSpPr>
        <p:spPr>
          <a:xfrm flipV="1">
            <a:off x="5067216" y="3490107"/>
            <a:ext cx="2967935" cy="12092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aixaDeTexto 28">
            <a:extLst>
              <a:ext uri="{FF2B5EF4-FFF2-40B4-BE49-F238E27FC236}">
                <a16:creationId xmlns:a16="http://schemas.microsoft.com/office/drawing/2014/main" id="{0313F82E-7600-4C8E-899C-BE43E63AEE3F}"/>
              </a:ext>
            </a:extLst>
          </p:cNvPr>
          <p:cNvSpPr txBox="1"/>
          <p:nvPr/>
        </p:nvSpPr>
        <p:spPr>
          <a:xfrm>
            <a:off x="8299048" y="1645869"/>
            <a:ext cx="2500132" cy="369332"/>
          </a:xfrm>
          <a:prstGeom prst="rect">
            <a:avLst/>
          </a:prstGeom>
          <a:noFill/>
        </p:spPr>
        <p:txBody>
          <a:bodyPr wrap="square" rtlCol="0">
            <a:spAutoFit/>
          </a:bodyPr>
          <a:lstStyle/>
          <a:p>
            <a:r>
              <a:rPr lang="pt-BR" dirty="0">
                <a:latin typeface="Orkney" panose="00000500000000000000" pitchFamily="50" charset="0"/>
              </a:rPr>
              <a:t>Áudio: Som ambiente</a:t>
            </a:r>
          </a:p>
        </p:txBody>
      </p:sp>
      <p:sp>
        <p:nvSpPr>
          <p:cNvPr id="30" name="CaixaDeTexto 29">
            <a:extLst>
              <a:ext uri="{FF2B5EF4-FFF2-40B4-BE49-F238E27FC236}">
                <a16:creationId xmlns:a16="http://schemas.microsoft.com/office/drawing/2014/main" id="{5CCF4706-694F-433A-B86B-76F6DF316AC7}"/>
              </a:ext>
            </a:extLst>
          </p:cNvPr>
          <p:cNvSpPr txBox="1"/>
          <p:nvPr/>
        </p:nvSpPr>
        <p:spPr>
          <a:xfrm>
            <a:off x="8035151" y="3375114"/>
            <a:ext cx="2500132" cy="369332"/>
          </a:xfrm>
          <a:prstGeom prst="rect">
            <a:avLst/>
          </a:prstGeom>
          <a:noFill/>
        </p:spPr>
        <p:txBody>
          <a:bodyPr wrap="square" rtlCol="0">
            <a:spAutoFit/>
          </a:bodyPr>
          <a:lstStyle/>
          <a:p>
            <a:r>
              <a:rPr lang="pt-BR" dirty="0">
                <a:latin typeface="Orkney" panose="00000500000000000000" pitchFamily="50" charset="0"/>
              </a:rPr>
              <a:t>Projeção: Vídeo</a:t>
            </a:r>
          </a:p>
        </p:txBody>
      </p:sp>
    </p:spTree>
    <p:extLst>
      <p:ext uri="{BB962C8B-B14F-4D97-AF65-F5344CB8AC3E}">
        <p14:creationId xmlns:p14="http://schemas.microsoft.com/office/powerpoint/2010/main" val="3787008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Projeto de navegação</a:t>
            </a:r>
          </a:p>
        </p:txBody>
      </p:sp>
      <p:sp>
        <p:nvSpPr>
          <p:cNvPr id="11" name="Retângulo 10">
            <a:extLst>
              <a:ext uri="{FF2B5EF4-FFF2-40B4-BE49-F238E27FC236}">
                <a16:creationId xmlns:a16="http://schemas.microsoft.com/office/drawing/2014/main" id="{D949C371-C9BD-4C8A-86CE-2413A686DFBB}"/>
              </a:ext>
            </a:extLst>
          </p:cNvPr>
          <p:cNvSpPr/>
          <p:nvPr/>
        </p:nvSpPr>
        <p:spPr>
          <a:xfrm>
            <a:off x="1052578" y="2129255"/>
            <a:ext cx="3212739" cy="369332"/>
          </a:xfrm>
          <a:prstGeom prst="rect">
            <a:avLst/>
          </a:prstGeom>
        </p:spPr>
        <p:txBody>
          <a:bodyPr wrap="none">
            <a:spAutoFit/>
          </a:bodyPr>
          <a:lstStyle/>
          <a:p>
            <a:r>
              <a:rPr lang="pt-BR" dirty="0">
                <a:latin typeface="Orkney" panose="00000500000000000000" pitchFamily="50" charset="0"/>
              </a:rPr>
              <a:t>1 - Usuário coloca a pulseira.</a:t>
            </a:r>
          </a:p>
        </p:txBody>
      </p:sp>
      <p:sp>
        <p:nvSpPr>
          <p:cNvPr id="12" name="Retângulo 11">
            <a:extLst>
              <a:ext uri="{FF2B5EF4-FFF2-40B4-BE49-F238E27FC236}">
                <a16:creationId xmlns:a16="http://schemas.microsoft.com/office/drawing/2014/main" id="{5BF01730-E76A-4307-9FED-FC02EA4DAB60}"/>
              </a:ext>
            </a:extLst>
          </p:cNvPr>
          <p:cNvSpPr/>
          <p:nvPr/>
        </p:nvSpPr>
        <p:spPr>
          <a:xfrm>
            <a:off x="4373567" y="2084723"/>
            <a:ext cx="3444865" cy="646331"/>
          </a:xfrm>
          <a:prstGeom prst="rect">
            <a:avLst/>
          </a:prstGeom>
        </p:spPr>
        <p:txBody>
          <a:bodyPr wrap="square">
            <a:spAutoFit/>
          </a:bodyPr>
          <a:lstStyle/>
          <a:p>
            <a:r>
              <a:rPr lang="pt-BR" dirty="0">
                <a:latin typeface="Orkney" panose="00000500000000000000" pitchFamily="50" charset="0"/>
              </a:rPr>
              <a:t>2 - Apresentação começa com a confirmação do usuário.</a:t>
            </a:r>
          </a:p>
        </p:txBody>
      </p:sp>
      <p:sp>
        <p:nvSpPr>
          <p:cNvPr id="13" name="Retângulo 12">
            <a:extLst>
              <a:ext uri="{FF2B5EF4-FFF2-40B4-BE49-F238E27FC236}">
                <a16:creationId xmlns:a16="http://schemas.microsoft.com/office/drawing/2014/main" id="{788FA3FE-1314-4DE1-BF85-E546BE4E684F}"/>
              </a:ext>
            </a:extLst>
          </p:cNvPr>
          <p:cNvSpPr/>
          <p:nvPr/>
        </p:nvSpPr>
        <p:spPr>
          <a:xfrm>
            <a:off x="8158477" y="2096579"/>
            <a:ext cx="3444865" cy="646331"/>
          </a:xfrm>
          <a:prstGeom prst="rect">
            <a:avLst/>
          </a:prstGeom>
        </p:spPr>
        <p:txBody>
          <a:bodyPr wrap="square">
            <a:spAutoFit/>
          </a:bodyPr>
          <a:lstStyle/>
          <a:p>
            <a:r>
              <a:rPr lang="pt-BR" dirty="0">
                <a:latin typeface="Orkney" panose="00000500000000000000" pitchFamily="50" charset="0"/>
              </a:rPr>
              <a:t>3 - Usuário interage com a apresentação.</a:t>
            </a:r>
          </a:p>
        </p:txBody>
      </p:sp>
      <p:grpSp>
        <p:nvGrpSpPr>
          <p:cNvPr id="9227" name="Agrupar 9226">
            <a:extLst>
              <a:ext uri="{FF2B5EF4-FFF2-40B4-BE49-F238E27FC236}">
                <a16:creationId xmlns:a16="http://schemas.microsoft.com/office/drawing/2014/main" id="{56D1F68D-2193-4B6A-9F85-FD3DB72327DE}"/>
              </a:ext>
            </a:extLst>
          </p:cNvPr>
          <p:cNvGrpSpPr/>
          <p:nvPr/>
        </p:nvGrpSpPr>
        <p:grpSpPr>
          <a:xfrm>
            <a:off x="1211005" y="3130971"/>
            <a:ext cx="2877312" cy="3017457"/>
            <a:chOff x="1052365" y="3326838"/>
            <a:chExt cx="2488187" cy="2771335"/>
          </a:xfrm>
        </p:grpSpPr>
        <p:pic>
          <p:nvPicPr>
            <p:cNvPr id="5" name="Imagem 4" descr="Uma imagem contendo objeto&#10;&#10;Descrição gerada automaticamente">
              <a:extLst>
                <a:ext uri="{FF2B5EF4-FFF2-40B4-BE49-F238E27FC236}">
                  <a16:creationId xmlns:a16="http://schemas.microsoft.com/office/drawing/2014/main" id="{E66A002A-09B7-4D0C-A195-0DA7DE02D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2365" y="4246514"/>
              <a:ext cx="948658" cy="1851659"/>
            </a:xfrm>
            <a:prstGeom prst="rect">
              <a:avLst/>
            </a:prstGeom>
          </p:spPr>
        </p:pic>
        <p:pic>
          <p:nvPicPr>
            <p:cNvPr id="7" name="Imagem 6">
              <a:extLst>
                <a:ext uri="{FF2B5EF4-FFF2-40B4-BE49-F238E27FC236}">
                  <a16:creationId xmlns:a16="http://schemas.microsoft.com/office/drawing/2014/main" id="{6B9C5770-C8A8-4970-989D-EE1620EC1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7664" y="3326838"/>
              <a:ext cx="1652888" cy="1761589"/>
            </a:xfrm>
            <a:prstGeom prst="rect">
              <a:avLst/>
            </a:prstGeom>
          </p:spPr>
        </p:pic>
        <p:cxnSp>
          <p:nvCxnSpPr>
            <p:cNvPr id="27" name="Conector reto 26">
              <a:extLst>
                <a:ext uri="{FF2B5EF4-FFF2-40B4-BE49-F238E27FC236}">
                  <a16:creationId xmlns:a16="http://schemas.microsoft.com/office/drawing/2014/main" id="{1CF2D2CE-072D-40FE-A0F7-48002E5DE496}"/>
                </a:ext>
              </a:extLst>
            </p:cNvPr>
            <p:cNvCxnSpPr>
              <a:cxnSpLocks/>
            </p:cNvCxnSpPr>
            <p:nvPr/>
          </p:nvCxnSpPr>
          <p:spPr>
            <a:xfrm flipV="1">
              <a:off x="1701588" y="4065539"/>
              <a:ext cx="186076" cy="8789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to 30">
              <a:extLst>
                <a:ext uri="{FF2B5EF4-FFF2-40B4-BE49-F238E27FC236}">
                  <a16:creationId xmlns:a16="http://schemas.microsoft.com/office/drawing/2014/main" id="{9500ED95-A84C-4749-81A5-04D2E3537709}"/>
                </a:ext>
              </a:extLst>
            </p:cNvPr>
            <p:cNvCxnSpPr>
              <a:cxnSpLocks/>
            </p:cNvCxnSpPr>
            <p:nvPr/>
          </p:nvCxnSpPr>
          <p:spPr>
            <a:xfrm>
              <a:off x="1853988" y="5096907"/>
              <a:ext cx="8601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9219" name="Imagem 9218">
            <a:extLst>
              <a:ext uri="{FF2B5EF4-FFF2-40B4-BE49-F238E27FC236}">
                <a16:creationId xmlns:a16="http://schemas.microsoft.com/office/drawing/2014/main" id="{63E2A893-3BC8-4BF2-A10F-D45D23C62A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232" y="3248025"/>
            <a:ext cx="3132882" cy="3115810"/>
          </a:xfrm>
          <a:prstGeom prst="rect">
            <a:avLst/>
          </a:prstGeom>
        </p:spPr>
      </p:pic>
      <p:pic>
        <p:nvPicPr>
          <p:cNvPr id="9224" name="Imagem 9223">
            <a:extLst>
              <a:ext uri="{FF2B5EF4-FFF2-40B4-BE49-F238E27FC236}">
                <a16:creationId xmlns:a16="http://schemas.microsoft.com/office/drawing/2014/main" id="{D000B7F1-668B-4CC2-A6B0-7BDCB09711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58477" y="3130971"/>
            <a:ext cx="3250578" cy="3232864"/>
          </a:xfrm>
          <a:prstGeom prst="rect">
            <a:avLst/>
          </a:prstGeom>
        </p:spPr>
      </p:pic>
    </p:spTree>
    <p:extLst>
      <p:ext uri="{BB962C8B-B14F-4D97-AF65-F5344CB8AC3E}">
        <p14:creationId xmlns:p14="http://schemas.microsoft.com/office/powerpoint/2010/main" val="3696404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Materiais e tecnologias</a:t>
            </a:r>
          </a:p>
        </p:txBody>
      </p:sp>
      <p:pic>
        <p:nvPicPr>
          <p:cNvPr id="5126" name="Picture 6" descr="Resultado de imagem para Som Ambiente Jbl Selenium C621p">
            <a:extLst>
              <a:ext uri="{FF2B5EF4-FFF2-40B4-BE49-F238E27FC236}">
                <a16:creationId xmlns:a16="http://schemas.microsoft.com/office/drawing/2014/main" id="{C892116C-57FC-4FED-A226-104936EDD92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27250" y1="15667" x2="27250" y2="15667"/>
                        <a14:foregroundMark x1="26083" y1="15333" x2="26083" y2="15333"/>
                      </a14:backgroundRemoval>
                    </a14:imgEffect>
                  </a14:imgLayer>
                </a14:imgProps>
              </a:ext>
              <a:ext uri="{28A0092B-C50C-407E-A947-70E740481C1C}">
                <a14:useLocalDpi xmlns:a14="http://schemas.microsoft.com/office/drawing/2010/main" val="0"/>
              </a:ext>
            </a:extLst>
          </a:blip>
          <a:srcRect/>
          <a:stretch>
            <a:fillRect/>
          </a:stretch>
        </p:blipFill>
        <p:spPr bwMode="auto">
          <a:xfrm>
            <a:off x="6496626" y="3429000"/>
            <a:ext cx="2782212" cy="2782212"/>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2" name="Picture 2" descr="Resultado de imagem para projetor XJ-l8300HN da Casio">
            <a:extLst>
              <a:ext uri="{FF2B5EF4-FFF2-40B4-BE49-F238E27FC236}">
                <a16:creationId xmlns:a16="http://schemas.microsoft.com/office/drawing/2014/main" id="{3F4EC28B-E30F-4DC1-B990-31581A457861}"/>
              </a:ext>
            </a:extLst>
          </p:cNvPr>
          <p:cNvPicPr>
            <a:picLocks noGrp="1" noChangeAspect="1" noChangeArrowheads="1"/>
          </p:cNvPicPr>
          <p:nvPr>
            <p:ph idx="1"/>
          </p:nvPr>
        </p:nvPicPr>
        <p:blipFill>
          <a:blip r:embed="rId4">
            <a:extLst>
              <a:ext uri="{BEBA8EAE-BF5A-486C-A8C5-ECC9F3942E4B}">
                <a14:imgProps xmlns:a14="http://schemas.microsoft.com/office/drawing/2010/main">
                  <a14:imgLayer r:embed="rId5">
                    <a14:imgEffect>
                      <a14:backgroundRemoval t="8259" b="92857" l="10000" r="90000">
                        <a14:foregroundMark x1="43021" y1="19196" x2="36458" y2="19196"/>
                        <a14:foregroundMark x1="36458" y1="19196" x2="44479" y2="13393"/>
                        <a14:foregroundMark x1="44479" y1="13393" x2="38750" y2="21205"/>
                        <a14:foregroundMark x1="38750" y1="21205" x2="16667" y2="39509"/>
                        <a14:foregroundMark x1="16667" y1="39509" x2="20521" y2="31473"/>
                        <a14:foregroundMark x1="20521" y1="31473" x2="46771" y2="8259"/>
                        <a14:foregroundMark x1="46771" y1="8259" x2="65104" y2="10938"/>
                        <a14:foregroundMark x1="63125" y1="92857" x2="63125" y2="92857"/>
                      </a14:backgroundRemoval>
                    </a14:imgEffect>
                  </a14:imgLayer>
                </a14:imgProps>
              </a:ext>
              <a:ext uri="{28A0092B-C50C-407E-A947-70E740481C1C}">
                <a14:useLocalDpi xmlns:a14="http://schemas.microsoft.com/office/drawing/2010/main" val="0"/>
              </a:ext>
            </a:extLst>
          </a:blip>
          <a:srcRect/>
          <a:stretch>
            <a:fillRect/>
          </a:stretch>
        </p:blipFill>
        <p:spPr bwMode="auto">
          <a:xfrm>
            <a:off x="6292945" y="1770614"/>
            <a:ext cx="3111114" cy="1451854"/>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28" name="Picture 8" descr="Resultado de imagem para Xiaomi Mi Band 3 png">
            <a:extLst>
              <a:ext uri="{FF2B5EF4-FFF2-40B4-BE49-F238E27FC236}">
                <a16:creationId xmlns:a16="http://schemas.microsoft.com/office/drawing/2014/main" id="{24F35597-0CEC-4486-A712-AE39C4CC0B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1285" y="3491183"/>
            <a:ext cx="2652746" cy="2652746"/>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6EEAB50F-E9A8-437A-8589-7A20822A3F46}"/>
              </a:ext>
            </a:extLst>
          </p:cNvPr>
          <p:cNvSpPr/>
          <p:nvPr/>
        </p:nvSpPr>
        <p:spPr>
          <a:xfrm>
            <a:off x="6200052" y="3272615"/>
            <a:ext cx="3296900" cy="400110"/>
          </a:xfrm>
          <a:prstGeom prst="rect">
            <a:avLst/>
          </a:prstGeom>
        </p:spPr>
        <p:txBody>
          <a:bodyPr wrap="square">
            <a:spAutoFit/>
          </a:bodyPr>
          <a:lstStyle/>
          <a:p>
            <a:pPr algn="ctr"/>
            <a:r>
              <a:rPr lang="pt-BR" sz="2000" b="1" dirty="0">
                <a:latin typeface="Orkney" panose="00000500000000000000" pitchFamily="50" charset="0"/>
              </a:rPr>
              <a:t>Casio XJ-l8300HN</a:t>
            </a:r>
          </a:p>
        </p:txBody>
      </p:sp>
      <p:sp>
        <p:nvSpPr>
          <p:cNvPr id="10" name="Retângulo 9">
            <a:extLst>
              <a:ext uri="{FF2B5EF4-FFF2-40B4-BE49-F238E27FC236}">
                <a16:creationId xmlns:a16="http://schemas.microsoft.com/office/drawing/2014/main" id="{235F2DCF-3893-4B27-B1E2-498DE06046D6}"/>
              </a:ext>
            </a:extLst>
          </p:cNvPr>
          <p:cNvSpPr/>
          <p:nvPr/>
        </p:nvSpPr>
        <p:spPr>
          <a:xfrm>
            <a:off x="6200052" y="5967117"/>
            <a:ext cx="3451080" cy="400110"/>
          </a:xfrm>
          <a:prstGeom prst="rect">
            <a:avLst/>
          </a:prstGeom>
        </p:spPr>
        <p:txBody>
          <a:bodyPr wrap="square">
            <a:spAutoFit/>
          </a:bodyPr>
          <a:lstStyle/>
          <a:p>
            <a:pPr algn="ctr"/>
            <a:r>
              <a:rPr lang="pt-BR" sz="2000" b="1" dirty="0">
                <a:latin typeface="Orkney" panose="00000500000000000000" pitchFamily="50" charset="0"/>
              </a:rPr>
              <a:t>Jbl Selenium C621p</a:t>
            </a:r>
          </a:p>
        </p:txBody>
      </p:sp>
      <p:sp>
        <p:nvSpPr>
          <p:cNvPr id="12" name="Retângulo 11">
            <a:extLst>
              <a:ext uri="{FF2B5EF4-FFF2-40B4-BE49-F238E27FC236}">
                <a16:creationId xmlns:a16="http://schemas.microsoft.com/office/drawing/2014/main" id="{FE66854F-B16D-4AFB-9D20-5B33DADB549E}"/>
              </a:ext>
            </a:extLst>
          </p:cNvPr>
          <p:cNvSpPr/>
          <p:nvPr/>
        </p:nvSpPr>
        <p:spPr>
          <a:xfrm>
            <a:off x="2309189" y="5967117"/>
            <a:ext cx="3123174" cy="400110"/>
          </a:xfrm>
          <a:prstGeom prst="rect">
            <a:avLst/>
          </a:prstGeom>
        </p:spPr>
        <p:txBody>
          <a:bodyPr wrap="square">
            <a:spAutoFit/>
          </a:bodyPr>
          <a:lstStyle/>
          <a:p>
            <a:pPr algn="ctr"/>
            <a:r>
              <a:rPr lang="pt-BR" sz="2000" b="1" dirty="0">
                <a:latin typeface="Orkney" panose="00000500000000000000" pitchFamily="50" charset="0"/>
              </a:rPr>
              <a:t>Xiaomi Mi Band 3</a:t>
            </a:r>
          </a:p>
        </p:txBody>
      </p:sp>
      <p:pic>
        <p:nvPicPr>
          <p:cNvPr id="3" name="Imagem 2">
            <a:extLst>
              <a:ext uri="{FF2B5EF4-FFF2-40B4-BE49-F238E27FC236}">
                <a16:creationId xmlns:a16="http://schemas.microsoft.com/office/drawing/2014/main" id="{12AA07C4-8892-4835-9092-79A91B7E8A8D}"/>
              </a:ext>
            </a:extLst>
          </p:cNvPr>
          <p:cNvPicPr>
            <a:picLocks noChangeAspect="1"/>
          </p:cNvPicPr>
          <p:nvPr/>
        </p:nvPicPr>
        <p:blipFill rotWithShape="1">
          <a:blip r:embed="rId7"/>
          <a:srcRect l="9874" t="54514" r="73578" b="18773"/>
          <a:stretch/>
        </p:blipFill>
        <p:spPr>
          <a:xfrm>
            <a:off x="2974412" y="1645094"/>
            <a:ext cx="1678438" cy="1524128"/>
          </a:xfrm>
          <a:prstGeom prst="rect">
            <a:avLst/>
          </a:prstGeom>
        </p:spPr>
      </p:pic>
      <p:sp>
        <p:nvSpPr>
          <p:cNvPr id="11" name="Retângulo 10">
            <a:extLst>
              <a:ext uri="{FF2B5EF4-FFF2-40B4-BE49-F238E27FC236}">
                <a16:creationId xmlns:a16="http://schemas.microsoft.com/office/drawing/2014/main" id="{7F86737E-87C9-4782-BA8B-CB440C37A5FD}"/>
              </a:ext>
            </a:extLst>
          </p:cNvPr>
          <p:cNvSpPr/>
          <p:nvPr/>
        </p:nvSpPr>
        <p:spPr>
          <a:xfrm>
            <a:off x="2220154" y="3276542"/>
            <a:ext cx="3301244" cy="400110"/>
          </a:xfrm>
          <a:prstGeom prst="rect">
            <a:avLst/>
          </a:prstGeom>
        </p:spPr>
        <p:txBody>
          <a:bodyPr wrap="square">
            <a:spAutoFit/>
          </a:bodyPr>
          <a:lstStyle/>
          <a:p>
            <a:pPr algn="ctr"/>
            <a:r>
              <a:rPr lang="pt-BR" sz="2000" b="1" dirty="0">
                <a:latin typeface="Orkney" panose="00000500000000000000" pitchFamily="50" charset="0"/>
              </a:rPr>
              <a:t>Software </a:t>
            </a:r>
            <a:r>
              <a:rPr lang="pt-BR" sz="2000" b="1" dirty="0" err="1">
                <a:latin typeface="Orkney" panose="00000500000000000000" pitchFamily="50" charset="0"/>
              </a:rPr>
              <a:t>MapMap</a:t>
            </a:r>
            <a:endParaRPr lang="pt-BR" sz="2000" b="1" dirty="0">
              <a:latin typeface="Orkney" panose="00000500000000000000" pitchFamily="50" charset="0"/>
            </a:endParaRPr>
          </a:p>
        </p:txBody>
      </p:sp>
    </p:spTree>
    <p:extLst>
      <p:ext uri="{BB962C8B-B14F-4D97-AF65-F5344CB8AC3E}">
        <p14:creationId xmlns:p14="http://schemas.microsoft.com/office/powerpoint/2010/main" val="1545515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problema</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1" y="1340529"/>
            <a:ext cx="10668739" cy="4944861"/>
          </a:xfrm>
        </p:spPr>
        <p:txBody>
          <a:bodyPr>
            <a:normAutofit/>
          </a:bodyPr>
          <a:lstStyle/>
          <a:p>
            <a:pPr marL="0" indent="0" algn="just">
              <a:buNone/>
            </a:pPr>
            <a:r>
              <a:rPr lang="pt-BR" sz="2400" dirty="0">
                <a:latin typeface="Orkney" panose="00000500000000000000" pitchFamily="50" charset="0"/>
              </a:rPr>
              <a:t>Quixadá é uma cidade conhecida pelas suas histórias envolvendo Objetos Voadores não Identificados (OVNI) e abduções, sendo diversas vezes o local de diversas reportagens e documentários sobre vida alienígena. Entretanto, a prefeitura não dispõe de meios para aproveitar esse fator com o objetivo de enriquecer essa importante parte da cultura de Quixadá, mesmo possuindo um belo acervo de relatos feitos por várias pessoas, entre elas, Rachel de Queiroz. Perde - se assim uma oportunidade de melhorar o turismo local e, consequentemente, a economia da cidade.</a:t>
            </a:r>
          </a:p>
        </p:txBody>
      </p:sp>
    </p:spTree>
    <p:extLst>
      <p:ext uri="{BB962C8B-B14F-4D97-AF65-F5344CB8AC3E}">
        <p14:creationId xmlns:p14="http://schemas.microsoft.com/office/powerpoint/2010/main" val="14246988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2436706"/>
            <a:ext cx="10820398" cy="1456267"/>
          </a:xfrm>
        </p:spPr>
        <p:txBody>
          <a:bodyPr>
            <a:normAutofit/>
          </a:bodyPr>
          <a:lstStyle/>
          <a:p>
            <a:pPr algn="ctr"/>
            <a:r>
              <a:rPr lang="pt-BR" sz="8800" dirty="0">
                <a:latin typeface="Integral CF Bold" panose="00000800000000000000" pitchFamily="50" charset="0"/>
              </a:rPr>
              <a:t>Obrigado!</a:t>
            </a:r>
          </a:p>
        </p:txBody>
      </p:sp>
    </p:spTree>
    <p:extLst>
      <p:ext uri="{BB962C8B-B14F-4D97-AF65-F5344CB8AC3E}">
        <p14:creationId xmlns:p14="http://schemas.microsoft.com/office/powerpoint/2010/main" val="638151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objetivo</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1" y="1340529"/>
            <a:ext cx="10668739" cy="4944861"/>
          </a:xfrm>
        </p:spPr>
        <p:txBody>
          <a:bodyPr>
            <a:normAutofit/>
          </a:bodyPr>
          <a:lstStyle/>
          <a:p>
            <a:pPr marL="0" indent="0" algn="just">
              <a:buNone/>
            </a:pPr>
            <a:r>
              <a:rPr lang="pt-BR" sz="2400" dirty="0">
                <a:effectLst>
                  <a:outerShdw blurRad="38100" dist="38100" dir="2700000" algn="tl">
                    <a:srgbClr val="000000">
                      <a:alpha val="43137"/>
                    </a:srgbClr>
                  </a:outerShdw>
                </a:effectLst>
                <a:latin typeface="Orkney" panose="00000500000000000000" pitchFamily="50" charset="0"/>
              </a:rPr>
              <a:t>Oferecer uma exposição imersiva experimental, de acesso gratuito, que fomente a atividade cultural de Quixadá. Se apropriando da temática de mistérios ufológicos da região, nossa finalidade é retornar uma parte expressiva da microcultura regional para a população local e turistas em forma de um produto cultural que procura quebrar com a realidade cotidiana. O foco desse trabalho também é  divertir, entreter e criar uma experiência íntima com o usuário, a partir de tecnologias eletrônicas digitais interativas ligadas a internet das coisas, são elas, a narrativa hipermidiática e a realidade virtual.</a:t>
            </a:r>
          </a:p>
        </p:txBody>
      </p:sp>
    </p:spTree>
    <p:extLst>
      <p:ext uri="{BB962C8B-B14F-4D97-AF65-F5344CB8AC3E}">
        <p14:creationId xmlns:p14="http://schemas.microsoft.com/office/powerpoint/2010/main" val="423371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Linguagem de categoria</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5686355" y="1559838"/>
            <a:ext cx="5659796" cy="4725552"/>
          </a:xfrm>
        </p:spPr>
        <p:txBody>
          <a:bodyPr>
            <a:normAutofit lnSpcReduction="10000"/>
          </a:bodyPr>
          <a:lstStyle/>
          <a:p>
            <a:pPr marL="0" indent="0">
              <a:buNone/>
            </a:pPr>
            <a:r>
              <a:rPr lang="pt-BR" sz="3600" b="1" dirty="0">
                <a:latin typeface="Orkney" panose="00000500000000000000" pitchFamily="50" charset="0"/>
              </a:rPr>
              <a:t>OUCHHH</a:t>
            </a:r>
            <a:endParaRPr lang="pt-BR" sz="3600" dirty="0">
              <a:latin typeface="Orkney" panose="00000500000000000000" pitchFamily="50" charset="0"/>
            </a:endParaRPr>
          </a:p>
          <a:p>
            <a:pPr marL="0" indent="0" algn="just">
              <a:buNone/>
            </a:pPr>
            <a:r>
              <a:rPr lang="pt-BR" sz="2800" dirty="0">
                <a:latin typeface="Orkney" panose="00000500000000000000" pitchFamily="50" charset="0"/>
              </a:rPr>
              <a:t>Estúdio especializado em produções artísticas com utilização de vídeo projetores, além de animação em 3D e ilusão de ótica.</a:t>
            </a:r>
          </a:p>
          <a:p>
            <a:pPr marL="0" indent="0">
              <a:buNone/>
            </a:pPr>
            <a:endParaRPr lang="pt-BR" dirty="0"/>
          </a:p>
          <a:p>
            <a:pPr marL="0" indent="0">
              <a:buNone/>
            </a:pPr>
            <a:endParaRPr lang="pt-BR" dirty="0"/>
          </a:p>
          <a:p>
            <a:pPr marL="0" indent="0">
              <a:buNone/>
            </a:pPr>
            <a:endParaRPr lang="pt-BR" dirty="0"/>
          </a:p>
          <a:p>
            <a:pPr marL="0" indent="0">
              <a:buNone/>
            </a:pPr>
            <a:br>
              <a:rPr lang="pt-BR" dirty="0"/>
            </a:br>
            <a:endParaRPr lang="pt-BR" dirty="0">
              <a:latin typeface="Orkney" panose="00000500000000000000" pitchFamily="50" charset="0"/>
            </a:endParaRPr>
          </a:p>
        </p:txBody>
      </p:sp>
      <p:pic>
        <p:nvPicPr>
          <p:cNvPr id="7170" name="Picture 2" descr="https://lh3.googleusercontent.com/kwyKV3o8H15_zg76tO6cFrVsO3lFcBXAH5_1zcMBSQhAZqAkMOCN8df-MXncgralQ0ZofKgSpM6apbiSOK6KYdHUA9ktVnlEGFHKmQKkaSK_h4Fot4G2kdPsxOgXMq3KY-qdRxFgjVk">
            <a:extLst>
              <a:ext uri="{FF2B5EF4-FFF2-40B4-BE49-F238E27FC236}">
                <a16:creationId xmlns:a16="http://schemas.microsoft.com/office/drawing/2014/main" id="{304A920C-2BB4-4D75-8C02-E05A54D648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684" y="1770717"/>
            <a:ext cx="4460506" cy="4514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43437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Linguagem de categoria</a:t>
            </a:r>
          </a:p>
        </p:txBody>
      </p:sp>
      <p:pic>
        <p:nvPicPr>
          <p:cNvPr id="8194" name="Picture 2" descr="https://lh4.googleusercontent.com/VBYmjz9qvfsBr0v0UmRyQkiGTx90WTPHdmC6LSo_H4ctIzSIxB3i0WS33h3O8h4r1QFq6LzuMyUZYPmtedwR9ja0_iOcrUtrs-Ituq6NKUp-Q_9W6OMIahj4n8Z7-RT-zmDG_SwqOBc">
            <a:extLst>
              <a:ext uri="{FF2B5EF4-FFF2-40B4-BE49-F238E27FC236}">
                <a16:creationId xmlns:a16="http://schemas.microsoft.com/office/drawing/2014/main" id="{BB6EC302-8231-4B9F-91B4-F9578FCF227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79939" y="2281292"/>
            <a:ext cx="5414608" cy="30457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6" name="Retângulo 5">
            <a:extLst>
              <a:ext uri="{FF2B5EF4-FFF2-40B4-BE49-F238E27FC236}">
                <a16:creationId xmlns:a16="http://schemas.microsoft.com/office/drawing/2014/main" id="{148E5D37-BD4B-44B9-BB9A-F9182D1A320D}"/>
              </a:ext>
            </a:extLst>
          </p:cNvPr>
          <p:cNvSpPr/>
          <p:nvPr/>
        </p:nvSpPr>
        <p:spPr>
          <a:xfrm>
            <a:off x="894079" y="2130290"/>
            <a:ext cx="4684917" cy="3662541"/>
          </a:xfrm>
          <a:prstGeom prst="rect">
            <a:avLst/>
          </a:prstGeom>
        </p:spPr>
        <p:txBody>
          <a:bodyPr wrap="square">
            <a:spAutoFit/>
          </a:bodyPr>
          <a:lstStyle/>
          <a:p>
            <a:r>
              <a:rPr lang="pt-BR" sz="3600" b="1" dirty="0">
                <a:latin typeface="Orkney" panose="00000500000000000000" pitchFamily="50" charset="0"/>
              </a:rPr>
              <a:t>OBSCURA</a:t>
            </a:r>
          </a:p>
          <a:p>
            <a:endParaRPr lang="pt-BR" sz="2000" dirty="0">
              <a:latin typeface="Orkney" panose="00000500000000000000" pitchFamily="50" charset="0"/>
            </a:endParaRPr>
          </a:p>
          <a:p>
            <a:pPr algn="just"/>
            <a:r>
              <a:rPr lang="pt-BR" sz="2000" dirty="0">
                <a:latin typeface="Orkney" panose="00000500000000000000" pitchFamily="50" charset="0"/>
              </a:rPr>
              <a:t>Empresa que desenvolve produções icônicas em ambientes esféricos voltados a música e outros meios de entretenimento a partir conteúdos imersivos e multissensoriais, que reinventam formas de conexão com o público. </a:t>
            </a:r>
          </a:p>
          <a:p>
            <a:br>
              <a:rPr lang="pt-BR" dirty="0"/>
            </a:br>
            <a:endParaRPr lang="pt-BR" dirty="0"/>
          </a:p>
        </p:txBody>
      </p:sp>
    </p:spTree>
    <p:extLst>
      <p:ext uri="{BB962C8B-B14F-4D97-AF65-F5344CB8AC3E}">
        <p14:creationId xmlns:p14="http://schemas.microsoft.com/office/powerpoint/2010/main" val="47991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personas</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2" y="1559838"/>
            <a:ext cx="6850061" cy="5056621"/>
          </a:xfrm>
        </p:spPr>
        <p:txBody>
          <a:bodyPr>
            <a:normAutofit fontScale="92500" lnSpcReduction="20000"/>
          </a:bodyPr>
          <a:lstStyle/>
          <a:p>
            <a:pPr marL="0" indent="0" algn="just">
              <a:buNone/>
            </a:pPr>
            <a:r>
              <a:rPr lang="pt-BR" b="1" dirty="0">
                <a:latin typeface="Orkney" panose="00000500000000000000" pitchFamily="50" charset="0"/>
              </a:rPr>
              <a:t>Nome: </a:t>
            </a:r>
            <a:r>
              <a:rPr lang="pt-BR" dirty="0">
                <a:latin typeface="Orkney" panose="00000500000000000000" pitchFamily="50" charset="0"/>
              </a:rPr>
              <a:t>Fernando de Almeida Capistrano​	 </a:t>
            </a:r>
          </a:p>
          <a:p>
            <a:pPr marL="0" indent="0" algn="just">
              <a:buNone/>
            </a:pPr>
            <a:r>
              <a:rPr lang="pt-BR" b="1" dirty="0">
                <a:latin typeface="Orkney" panose="00000500000000000000" pitchFamily="50" charset="0"/>
              </a:rPr>
              <a:t>Idade: </a:t>
            </a:r>
            <a:r>
              <a:rPr lang="pt-BR" dirty="0">
                <a:latin typeface="Orkney" panose="00000500000000000000" pitchFamily="50" charset="0"/>
              </a:rPr>
              <a:t>37​ anos </a:t>
            </a:r>
          </a:p>
          <a:p>
            <a:pPr marL="0" indent="0" algn="just">
              <a:buNone/>
            </a:pPr>
            <a:r>
              <a:rPr lang="pt-BR" b="1" dirty="0">
                <a:latin typeface="Orkney" panose="00000500000000000000" pitchFamily="50" charset="0"/>
              </a:rPr>
              <a:t>Profissão: </a:t>
            </a:r>
            <a:r>
              <a:rPr lang="pt-BR" dirty="0">
                <a:latin typeface="Orkney" panose="00000500000000000000" pitchFamily="50" charset="0"/>
              </a:rPr>
              <a:t>Guia Turístico​	 </a:t>
            </a:r>
          </a:p>
          <a:p>
            <a:pPr marL="0" indent="0" algn="just">
              <a:buNone/>
            </a:pPr>
            <a:r>
              <a:rPr lang="pt-BR" b="1" dirty="0">
                <a:latin typeface="Orkney" panose="00000500000000000000" pitchFamily="50" charset="0"/>
              </a:rPr>
              <a:t>Categoria: </a:t>
            </a:r>
            <a:r>
              <a:rPr lang="pt-BR" dirty="0">
                <a:latin typeface="Orkney" panose="00000500000000000000" pitchFamily="50" charset="0"/>
              </a:rPr>
              <a:t>Turismo</a:t>
            </a:r>
          </a:p>
          <a:p>
            <a:pPr marL="0" indent="0" algn="just">
              <a:buNone/>
            </a:pPr>
            <a:r>
              <a:rPr lang="pt-BR" b="1" dirty="0">
                <a:latin typeface="Orkney" panose="00000500000000000000" pitchFamily="50" charset="0"/>
              </a:rPr>
              <a:t>Contexto social: </a:t>
            </a:r>
            <a:r>
              <a:rPr lang="pt-BR" dirty="0">
                <a:latin typeface="Orkney" panose="00000500000000000000" pitchFamily="50" charset="0"/>
              </a:rPr>
              <a:t>Fernando​ trabalha como guia turístico na cidade de Quixadá. Por ter grande interesse em patrimônio público e perceber a falta de um profissional atuante na área, Fernando estudou a história de Quixadá de forma autodidata e começou a atender turistas e demais visitantes nos principais pontos turísticos da cidade. Fernando percebe que as pessoas têm uma ideia distorcida de determinados fatos históricos da cidade, sente também que as pessoas se impressionam com histórias clássicas da cidade como a lenda do gato preto e principalmente por relatos de óvnis, como o Caso Barroso, um caso ufológico muito misterioso que sua repercussão teve proporções globais. Fernando acredita que falta muita sensibilidade das pessoas locais sobre sua história, relata que apenas 2% das pessoas que o procuram são visitantes locais, e que acredita que isso é uma questão de educação e pode de fato mudar a percepção das pessoas sobre o lugar onde elas moram. </a:t>
            </a:r>
          </a:p>
          <a:p>
            <a:pPr marL="0" indent="0" algn="just">
              <a:buNone/>
            </a:pPr>
            <a:endParaRPr lang="pt-BR" dirty="0">
              <a:latin typeface="Orkney" panose="00000500000000000000" pitchFamily="50" charset="0"/>
            </a:endParaRPr>
          </a:p>
        </p:txBody>
      </p:sp>
      <p:pic>
        <p:nvPicPr>
          <p:cNvPr id="6" name="Imagem 5" descr="Uma imagem contendo objeto&#10;&#10;Descrição gerada automaticamente">
            <a:extLst>
              <a:ext uri="{FF2B5EF4-FFF2-40B4-BE49-F238E27FC236}">
                <a16:creationId xmlns:a16="http://schemas.microsoft.com/office/drawing/2014/main" id="{A8119376-6106-4E32-B8D0-39550C3FF2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49053" y="1781418"/>
            <a:ext cx="3023772" cy="3977124"/>
          </a:xfrm>
          <a:prstGeom prst="rect">
            <a:avLst/>
          </a:prstGeom>
        </p:spPr>
      </p:pic>
    </p:spTree>
    <p:extLst>
      <p:ext uri="{BB962C8B-B14F-4D97-AF65-F5344CB8AC3E}">
        <p14:creationId xmlns:p14="http://schemas.microsoft.com/office/powerpoint/2010/main" val="1042130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personas</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2" y="1559838"/>
            <a:ext cx="6948487" cy="4944861"/>
          </a:xfrm>
        </p:spPr>
        <p:txBody>
          <a:bodyPr>
            <a:normAutofit/>
          </a:bodyPr>
          <a:lstStyle/>
          <a:p>
            <a:pPr marL="0" indent="0" algn="just">
              <a:buNone/>
            </a:pPr>
            <a:r>
              <a:rPr lang="pt-BR" sz="2000" b="1" dirty="0">
                <a:latin typeface="Orkney" panose="00000500000000000000" pitchFamily="50" charset="0"/>
              </a:rPr>
              <a:t>Nome: </a:t>
            </a:r>
            <a:r>
              <a:rPr lang="pt-BR" sz="2000" dirty="0">
                <a:latin typeface="Orkney" panose="00000500000000000000" pitchFamily="50" charset="0"/>
              </a:rPr>
              <a:t>Luana Paula Fernandes</a:t>
            </a:r>
          </a:p>
          <a:p>
            <a:pPr marL="0" indent="0" algn="just">
              <a:buNone/>
            </a:pPr>
            <a:r>
              <a:rPr lang="pt-BR" sz="2000" b="1" dirty="0">
                <a:latin typeface="Orkney" panose="00000500000000000000" pitchFamily="50" charset="0"/>
              </a:rPr>
              <a:t>Idade: </a:t>
            </a:r>
            <a:r>
              <a:rPr lang="pt-BR" sz="2000" dirty="0">
                <a:latin typeface="Orkney" panose="00000500000000000000" pitchFamily="50" charset="0"/>
              </a:rPr>
              <a:t>26</a:t>
            </a:r>
          </a:p>
          <a:p>
            <a:pPr marL="0" indent="0" algn="just">
              <a:buNone/>
            </a:pPr>
            <a:r>
              <a:rPr lang="pt-BR" sz="2000" b="1" dirty="0">
                <a:latin typeface="Orkney" panose="00000500000000000000" pitchFamily="50" charset="0"/>
              </a:rPr>
              <a:t>Profissão: </a:t>
            </a:r>
            <a:r>
              <a:rPr lang="pt-BR" sz="2000" dirty="0">
                <a:latin typeface="Orkney" panose="00000500000000000000" pitchFamily="50" charset="0"/>
              </a:rPr>
              <a:t>Estudante</a:t>
            </a:r>
          </a:p>
          <a:p>
            <a:pPr marL="0" indent="0" algn="just">
              <a:buNone/>
            </a:pPr>
            <a:r>
              <a:rPr lang="pt-BR" sz="2000" b="1" dirty="0">
                <a:latin typeface="Orkney" panose="00000500000000000000" pitchFamily="50" charset="0"/>
              </a:rPr>
              <a:t>Categoria: </a:t>
            </a:r>
            <a:r>
              <a:rPr lang="pt-BR" sz="2000" dirty="0">
                <a:latin typeface="Orkney" panose="00000500000000000000" pitchFamily="50" charset="0"/>
              </a:rPr>
              <a:t>Turista</a:t>
            </a:r>
          </a:p>
          <a:p>
            <a:pPr marL="0" indent="0" algn="just">
              <a:buNone/>
            </a:pPr>
            <a:r>
              <a:rPr lang="pt-BR" sz="2000" b="1" dirty="0">
                <a:latin typeface="Orkney" panose="00000500000000000000" pitchFamily="50" charset="0"/>
              </a:rPr>
              <a:t>Contexto social: </a:t>
            </a:r>
            <a:r>
              <a:rPr lang="pt-BR" sz="2000" dirty="0">
                <a:latin typeface="Orkney" panose="00000500000000000000" pitchFamily="50" charset="0"/>
              </a:rPr>
              <a:t>Luana é natural de Juazeiro do Norte e vem a Quixadá para cursar o ensino superior. Luana relata é pouco informada de eventos culturais locais apesar de ser interessada no assunto. Relata também que em sua cidade há maior consolidação da preservação do patrimônio local, bem como mecanismos de viabilização de projetos culturais, e afirma que Quixadá também tem o mesmo potencial.</a:t>
            </a:r>
          </a:p>
          <a:p>
            <a:pPr marL="0" indent="0" algn="just">
              <a:buNone/>
            </a:pPr>
            <a:endParaRPr lang="pt-BR" dirty="0">
              <a:latin typeface="Orkney" panose="00000500000000000000" pitchFamily="50" charset="0"/>
            </a:endParaRPr>
          </a:p>
        </p:txBody>
      </p:sp>
      <p:pic>
        <p:nvPicPr>
          <p:cNvPr id="6" name="Imagem 5">
            <a:extLst>
              <a:ext uri="{FF2B5EF4-FFF2-40B4-BE49-F238E27FC236}">
                <a16:creationId xmlns:a16="http://schemas.microsoft.com/office/drawing/2014/main" id="{B7A0B972-E3D9-421A-80FA-0FAF63DDD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75613" y="1371602"/>
            <a:ext cx="3157542" cy="4484914"/>
          </a:xfrm>
          <a:prstGeom prst="rect">
            <a:avLst/>
          </a:prstGeom>
        </p:spPr>
      </p:pic>
    </p:spTree>
    <p:extLst>
      <p:ext uri="{BB962C8B-B14F-4D97-AF65-F5344CB8AC3E}">
        <p14:creationId xmlns:p14="http://schemas.microsoft.com/office/powerpoint/2010/main" val="2772202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personas</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2" y="1559838"/>
            <a:ext cx="6850061" cy="4944861"/>
          </a:xfrm>
        </p:spPr>
        <p:txBody>
          <a:bodyPr>
            <a:normAutofit/>
          </a:bodyPr>
          <a:lstStyle/>
          <a:p>
            <a:pPr marL="0" indent="0" algn="just">
              <a:buNone/>
            </a:pPr>
            <a:r>
              <a:rPr lang="pt-BR" sz="2000" b="1" dirty="0">
                <a:latin typeface="Orkney" panose="00000500000000000000" pitchFamily="50" charset="0"/>
              </a:rPr>
              <a:t>Nome: </a:t>
            </a:r>
            <a:r>
              <a:rPr lang="pt-BR" sz="2000" dirty="0">
                <a:latin typeface="Orkney" panose="00000500000000000000" pitchFamily="50" charset="0"/>
              </a:rPr>
              <a:t>Maria Benedita </a:t>
            </a:r>
            <a:r>
              <a:rPr lang="pt-BR" sz="2000" dirty="0" err="1">
                <a:latin typeface="Orkney" panose="00000500000000000000" pitchFamily="50" charset="0"/>
              </a:rPr>
              <a:t>Carleana</a:t>
            </a:r>
            <a:r>
              <a:rPr lang="pt-BR" sz="2000" dirty="0">
                <a:latin typeface="Orkney" panose="00000500000000000000" pitchFamily="50" charset="0"/>
              </a:rPr>
              <a:t>​ </a:t>
            </a:r>
          </a:p>
          <a:p>
            <a:pPr marL="0" indent="0" algn="just">
              <a:buNone/>
            </a:pPr>
            <a:r>
              <a:rPr lang="pt-BR" sz="2000" b="1" dirty="0">
                <a:latin typeface="Orkney" panose="00000500000000000000" pitchFamily="50" charset="0"/>
              </a:rPr>
              <a:t>Idade: </a:t>
            </a:r>
            <a:r>
              <a:rPr lang="pt-BR" sz="2000" dirty="0">
                <a:latin typeface="Orkney" panose="00000500000000000000" pitchFamily="50" charset="0"/>
              </a:rPr>
              <a:t>48​ anos </a:t>
            </a:r>
          </a:p>
          <a:p>
            <a:pPr marL="0" indent="0" algn="just">
              <a:buNone/>
            </a:pPr>
            <a:r>
              <a:rPr lang="pt-BR" sz="2000" b="1" dirty="0">
                <a:latin typeface="Orkney" panose="00000500000000000000" pitchFamily="50" charset="0"/>
              </a:rPr>
              <a:t>Profissão: </a:t>
            </a:r>
            <a:r>
              <a:rPr lang="pt-BR" sz="2000" dirty="0">
                <a:latin typeface="Orkney" panose="00000500000000000000" pitchFamily="50" charset="0"/>
              </a:rPr>
              <a:t>Microempreendedora​  </a:t>
            </a:r>
          </a:p>
          <a:p>
            <a:pPr marL="0" indent="0" algn="just">
              <a:buNone/>
            </a:pPr>
            <a:r>
              <a:rPr lang="pt-BR" sz="2000" b="1" dirty="0">
                <a:latin typeface="Orkney" panose="00000500000000000000" pitchFamily="50" charset="0"/>
              </a:rPr>
              <a:t>Categoria:  </a:t>
            </a:r>
            <a:r>
              <a:rPr lang="pt-BR" sz="2000" dirty="0">
                <a:latin typeface="Orkney" panose="00000500000000000000" pitchFamily="50" charset="0"/>
              </a:rPr>
              <a:t>Moradora Local​ </a:t>
            </a:r>
          </a:p>
          <a:p>
            <a:pPr marL="0" indent="0" algn="just">
              <a:buNone/>
            </a:pPr>
            <a:r>
              <a:rPr lang="pt-BR" sz="2000" b="1" dirty="0">
                <a:latin typeface="Orkney" panose="00000500000000000000" pitchFamily="50" charset="0"/>
              </a:rPr>
              <a:t>Contexto Social: </a:t>
            </a:r>
            <a:r>
              <a:rPr lang="pt-BR" sz="2000" dirty="0">
                <a:latin typeface="Orkney" panose="00000500000000000000" pitchFamily="50" charset="0"/>
              </a:rPr>
              <a:t>Maria​ se mudou a cidade há pouco tempo para empreender e morar com o filho que veio estudar em uma universidade local, conhece Quixadá pouco e não sabia da existência de um museu local ou algo do gênero. Maria costuma assistir TV nas horas vagas e foi justamente em uma reportagem que falava sobre </a:t>
            </a:r>
            <a:r>
              <a:rPr lang="pt-BR" sz="2000" dirty="0" err="1">
                <a:latin typeface="Orkney" panose="00000500000000000000" pitchFamily="50" charset="0"/>
              </a:rPr>
              <a:t>ovnis</a:t>
            </a:r>
            <a:r>
              <a:rPr lang="pt-BR" sz="2000" dirty="0">
                <a:latin typeface="Orkney" panose="00000500000000000000" pitchFamily="50" charset="0"/>
              </a:rPr>
              <a:t> que teve sua primeira impressão da cidade</a:t>
            </a:r>
            <a:r>
              <a:rPr lang="pt-BR" sz="2000" dirty="0"/>
              <a:t>. </a:t>
            </a:r>
            <a:endParaRPr lang="pt-BR" sz="2000" dirty="0">
              <a:latin typeface="Orkney" panose="00000500000000000000" pitchFamily="50" charset="0"/>
            </a:endParaRPr>
          </a:p>
        </p:txBody>
      </p:sp>
      <p:pic>
        <p:nvPicPr>
          <p:cNvPr id="7" name="Imagem 6">
            <a:extLst>
              <a:ext uri="{FF2B5EF4-FFF2-40B4-BE49-F238E27FC236}">
                <a16:creationId xmlns:a16="http://schemas.microsoft.com/office/drawing/2014/main" id="{2125DE18-96AD-4D7A-80A3-613512FEDD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8075613" y="1567543"/>
            <a:ext cx="3157542" cy="4484914"/>
          </a:xfrm>
          <a:prstGeom prst="rect">
            <a:avLst/>
          </a:prstGeom>
        </p:spPr>
      </p:pic>
    </p:spTree>
    <p:extLst>
      <p:ext uri="{BB962C8B-B14F-4D97-AF65-F5344CB8AC3E}">
        <p14:creationId xmlns:p14="http://schemas.microsoft.com/office/powerpoint/2010/main" val="805423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C13555-A996-4AEE-8EB0-9798DD5E3C67}"/>
              </a:ext>
            </a:extLst>
          </p:cNvPr>
          <p:cNvSpPr>
            <a:spLocks noGrp="1"/>
          </p:cNvSpPr>
          <p:nvPr>
            <p:ph type="title"/>
          </p:nvPr>
        </p:nvSpPr>
        <p:spPr>
          <a:xfrm>
            <a:off x="685801" y="103571"/>
            <a:ext cx="10820398" cy="1456267"/>
          </a:xfrm>
        </p:spPr>
        <p:txBody>
          <a:bodyPr>
            <a:normAutofit/>
          </a:bodyPr>
          <a:lstStyle/>
          <a:p>
            <a:pPr algn="ctr"/>
            <a:r>
              <a:rPr lang="pt-BR" sz="5400" dirty="0">
                <a:latin typeface="Integral CF Bold" panose="00000800000000000000" pitchFamily="50" charset="0"/>
              </a:rPr>
              <a:t>cenário</a:t>
            </a:r>
          </a:p>
        </p:txBody>
      </p:sp>
      <p:sp>
        <p:nvSpPr>
          <p:cNvPr id="3" name="Espaço Reservado para Conteúdo 2">
            <a:extLst>
              <a:ext uri="{FF2B5EF4-FFF2-40B4-BE49-F238E27FC236}">
                <a16:creationId xmlns:a16="http://schemas.microsoft.com/office/drawing/2014/main" id="{7B0A3F16-0C68-4D9D-8234-7B3B2ACD673F}"/>
              </a:ext>
            </a:extLst>
          </p:cNvPr>
          <p:cNvSpPr>
            <a:spLocks noGrp="1"/>
          </p:cNvSpPr>
          <p:nvPr>
            <p:ph idx="1"/>
          </p:nvPr>
        </p:nvSpPr>
        <p:spPr>
          <a:xfrm>
            <a:off x="685801" y="1340529"/>
            <a:ext cx="10668739" cy="4944861"/>
          </a:xfrm>
        </p:spPr>
        <p:txBody>
          <a:bodyPr>
            <a:normAutofit/>
          </a:bodyPr>
          <a:lstStyle/>
          <a:p>
            <a:pPr marL="0" indent="0" algn="just">
              <a:buNone/>
            </a:pPr>
            <a:r>
              <a:rPr lang="pt-BR" sz="2000" dirty="0">
                <a:latin typeface="Orkney" panose="00000500000000000000" pitchFamily="50" charset="0"/>
              </a:rPr>
              <a:t>Maria, uma mulher de 48 anos, mora em Quixadá a pouco tempo, mas sempre soube que a cidade era palco de diversos acontecimentos envolvendo contato com alienígenas, por meio de reportagens e notícias que via na internet e televisão. Por conta disso, ela acabou se interessando pelo assunto, mas percebeu que a cidade de Quixadá não oferece meios para explorar essa temática, além de relatos contados em reportagens antigas em jornais. Entretanto, ao ir no supermercado próximo de sua casa, viu um cartaz que informava sobre uma exposição ufológica, que seria feita em uma sala com projeções, prometendo trazer imersão e uma experiência nova à ela. Logo Maria se interessou, curiosa sobre a tal imersão que ouvira falar, que diferenciava-se na monotonia dos demais conteúdos disponíveis. Ela então desfrutou da experiência de ser abduzida, vivendo a sensação que se aproximava dos relatos que ela leu, trazida pela junção dos efeitos visuais e sonoros presentes na exposição.</a:t>
            </a:r>
          </a:p>
        </p:txBody>
      </p:sp>
    </p:spTree>
    <p:extLst>
      <p:ext uri="{BB962C8B-B14F-4D97-AF65-F5344CB8AC3E}">
        <p14:creationId xmlns:p14="http://schemas.microsoft.com/office/powerpoint/2010/main" val="26806126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Celeste</Template>
  <TotalTime>832</TotalTime>
  <Words>704</Words>
  <Application>Microsoft Office PowerPoint</Application>
  <PresentationFormat>Widescreen</PresentationFormat>
  <Paragraphs>70</Paragraphs>
  <Slides>20</Slides>
  <Notes>0</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Arial</vt:lpstr>
      <vt:lpstr>Calibri</vt:lpstr>
      <vt:lpstr>Calibri Light</vt:lpstr>
      <vt:lpstr>Integral CF Bold</vt:lpstr>
      <vt:lpstr>Orkney</vt:lpstr>
      <vt:lpstr>Celestial</vt:lpstr>
      <vt:lpstr>Apresentação do PowerPoint</vt:lpstr>
      <vt:lpstr>problema</vt:lpstr>
      <vt:lpstr>objetivo</vt:lpstr>
      <vt:lpstr>Linguagem de categoria</vt:lpstr>
      <vt:lpstr>Linguagem de categoria</vt:lpstr>
      <vt:lpstr>personas</vt:lpstr>
      <vt:lpstr>personas</vt:lpstr>
      <vt:lpstr>personas</vt:lpstr>
      <vt:lpstr>cenário</vt:lpstr>
      <vt:lpstr>Conceito de criação</vt:lpstr>
      <vt:lpstr>produto</vt:lpstr>
      <vt:lpstr>marca</vt:lpstr>
      <vt:lpstr>Paleta de cores</vt:lpstr>
      <vt:lpstr>tipografia</vt:lpstr>
      <vt:lpstr>Projeto de interface</vt:lpstr>
      <vt:lpstr>Projeto de interface</vt:lpstr>
      <vt:lpstr>Projeto de informação</vt:lpstr>
      <vt:lpstr>Projeto de navegação</vt:lpstr>
      <vt:lpstr>Materiais e tecnologias</vt:lpstr>
      <vt:lpstr>Obrigado!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Mateus Emanuel</dc:creator>
  <cp:lastModifiedBy>Mateus Emanuel</cp:lastModifiedBy>
  <cp:revision>64</cp:revision>
  <dcterms:created xsi:type="dcterms:W3CDTF">2019-04-27T18:10:06Z</dcterms:created>
  <dcterms:modified xsi:type="dcterms:W3CDTF">2019-05-21T21:34:17Z</dcterms:modified>
</cp:coreProperties>
</file>